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pto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EEF"/>
          </a:solidFill>
        </a:fill>
      </a:tcStyle>
    </a:wholeTbl>
    <a:band2H>
      <a:tcTxStyle b="def" i="def"/>
      <a:tcStyle>
        <a:tcBdr/>
        <a:fill>
          <a:solidFill>
            <a:srgbClr val="E6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ptos"/>
      </a:defRPr>
    </a:lvl1pPr>
    <a:lvl2pPr indent="228600" latinLnBrk="0">
      <a:defRPr sz="1200">
        <a:latin typeface="+mj-lt"/>
        <a:ea typeface="+mj-ea"/>
        <a:cs typeface="+mj-cs"/>
        <a:sym typeface="Aptos"/>
      </a:defRPr>
    </a:lvl2pPr>
    <a:lvl3pPr indent="457200" latinLnBrk="0">
      <a:defRPr sz="1200">
        <a:latin typeface="+mj-lt"/>
        <a:ea typeface="+mj-ea"/>
        <a:cs typeface="+mj-cs"/>
        <a:sym typeface="Aptos"/>
      </a:defRPr>
    </a:lvl3pPr>
    <a:lvl4pPr indent="685800" latinLnBrk="0">
      <a:defRPr sz="1200">
        <a:latin typeface="+mj-lt"/>
        <a:ea typeface="+mj-ea"/>
        <a:cs typeface="+mj-cs"/>
        <a:sym typeface="Aptos"/>
      </a:defRPr>
    </a:lvl4pPr>
    <a:lvl5pPr indent="914400" latinLnBrk="0">
      <a:defRPr sz="1200">
        <a:latin typeface="+mj-lt"/>
        <a:ea typeface="+mj-ea"/>
        <a:cs typeface="+mj-cs"/>
        <a:sym typeface="Aptos"/>
      </a:defRPr>
    </a:lvl5pPr>
    <a:lvl6pPr indent="1143000" latinLnBrk="0">
      <a:defRPr sz="1200">
        <a:latin typeface="+mj-lt"/>
        <a:ea typeface="+mj-ea"/>
        <a:cs typeface="+mj-cs"/>
        <a:sym typeface="Aptos"/>
      </a:defRPr>
    </a:lvl6pPr>
    <a:lvl7pPr indent="1371600" latinLnBrk="0">
      <a:defRPr sz="1200">
        <a:latin typeface="+mj-lt"/>
        <a:ea typeface="+mj-ea"/>
        <a:cs typeface="+mj-cs"/>
        <a:sym typeface="Aptos"/>
      </a:defRPr>
    </a:lvl7pPr>
    <a:lvl8pPr indent="1600200" latinLnBrk="0">
      <a:defRPr sz="1200">
        <a:latin typeface="+mj-lt"/>
        <a:ea typeface="+mj-ea"/>
        <a:cs typeface="+mj-cs"/>
        <a:sym typeface="Aptos"/>
      </a:defRPr>
    </a:lvl8pPr>
    <a:lvl9pPr indent="1828800" latinLnBrk="0">
      <a:defRPr sz="1200">
        <a:latin typeface="+mj-lt"/>
        <a:ea typeface="+mj-ea"/>
        <a:cs typeface="+mj-cs"/>
        <a:sym typeface="Apto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Titolo Testo</a:t>
            </a:r>
          </a:p>
        </p:txBody>
      </p:sp>
      <p:sp>
        <p:nvSpPr>
          <p:cNvPr id="12" name="Corpo livello uno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21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olo Testo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Titolo Testo</a:t>
            </a:r>
          </a:p>
        </p:txBody>
      </p:sp>
      <p:sp>
        <p:nvSpPr>
          <p:cNvPr id="30" name="Corpo livello uno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9" name="Corpo livello uno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olo Testo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48" name="Corpo livello uno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9" name="Segnaposto testo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5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olo Test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Titolo Testo</a:t>
            </a:r>
          </a:p>
        </p:txBody>
      </p:sp>
      <p:sp>
        <p:nvSpPr>
          <p:cNvPr id="73" name="Corpo livello uno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4" name="Segnaposto testo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olo Testo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Titolo Testo</a:t>
            </a:r>
          </a:p>
        </p:txBody>
      </p:sp>
      <p:sp>
        <p:nvSpPr>
          <p:cNvPr id="83" name="Segnaposto immagine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Corpo livello uno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3" name="Corpo livello uno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jpeg"/><Relationship Id="rId6" Type="http://schemas.openxmlformats.org/officeDocument/2006/relationships/image" Target="../media/image4.jpeg"/><Relationship Id="rId7" Type="http://schemas.openxmlformats.org/officeDocument/2006/relationships/image" Target="../media/image4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17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443" t="0" r="859" b="1"/>
          <a:stretch>
            <a:fillRect/>
          </a:stretch>
        </p:blipFill>
        <p:spPr>
          <a:xfrm>
            <a:off x="-1" y="9"/>
            <a:ext cx="9669644" cy="6857992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ottotitolo 2"/>
          <p:cNvSpPr txBox="1"/>
          <p:nvPr>
            <p:ph type="subTitle" sz="quarter" idx="1"/>
          </p:nvPr>
        </p:nvSpPr>
        <p:spPr>
          <a:xfrm>
            <a:off x="8321040" y="822960"/>
            <a:ext cx="3870960" cy="356616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defRPr sz="4000"/>
            </a:lvl1pPr>
          </a:lstStyle>
          <a:p>
            <a:pPr/>
            <a:r>
              <a:t>Predictive Aircraft Valuation Using Statistical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10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Titolo 1"/>
          <p:cNvSpPr txBox="1"/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The dataset</a:t>
            </a:r>
          </a:p>
        </p:txBody>
      </p:sp>
      <p:grpSp>
        <p:nvGrpSpPr>
          <p:cNvPr id="214" name="sketch line"/>
          <p:cNvGrpSpPr/>
          <p:nvPr/>
        </p:nvGrpSpPr>
        <p:grpSpPr>
          <a:xfrm>
            <a:off x="4253028" y="630810"/>
            <a:ext cx="48300" cy="5590629"/>
            <a:chOff x="0" y="0"/>
            <a:chExt cx="48299" cy="5590628"/>
          </a:xfrm>
        </p:grpSpPr>
        <p:sp>
          <p:nvSpPr>
            <p:cNvPr id="212" name="Forma"/>
            <p:cNvSpPr/>
            <p:nvPr/>
          </p:nvSpPr>
          <p:spPr>
            <a:xfrm flipH="1">
              <a:off x="0" y="99"/>
              <a:ext cx="44238" cy="559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678" h="21598" fill="norm" stroke="1" extrusionOk="0">
                  <a:moveTo>
                    <a:pt x="3109" y="0"/>
                  </a:moveTo>
                  <a:cubicBezTo>
                    <a:pt x="4659" y="3"/>
                    <a:pt x="6201" y="-1"/>
                    <a:pt x="7937" y="0"/>
                  </a:cubicBezTo>
                  <a:cubicBezTo>
                    <a:pt x="13969" y="638"/>
                    <a:pt x="4063" y="1652"/>
                    <a:pt x="7937" y="2700"/>
                  </a:cubicBezTo>
                  <a:cubicBezTo>
                    <a:pt x="11811" y="3747"/>
                    <a:pt x="8304" y="4737"/>
                    <a:pt x="7937" y="5399"/>
                  </a:cubicBezTo>
                  <a:cubicBezTo>
                    <a:pt x="7569" y="6061"/>
                    <a:pt x="13351" y="6933"/>
                    <a:pt x="7937" y="8315"/>
                  </a:cubicBezTo>
                  <a:cubicBezTo>
                    <a:pt x="2522" y="9697"/>
                    <a:pt x="13892" y="10023"/>
                    <a:pt x="7937" y="10583"/>
                  </a:cubicBezTo>
                  <a:cubicBezTo>
                    <a:pt x="1982" y="11142"/>
                    <a:pt x="10267" y="12091"/>
                    <a:pt x="7937" y="13498"/>
                  </a:cubicBezTo>
                  <a:cubicBezTo>
                    <a:pt x="5606" y="14906"/>
                    <a:pt x="17417" y="15613"/>
                    <a:pt x="7937" y="16630"/>
                  </a:cubicBezTo>
                  <a:cubicBezTo>
                    <a:pt x="-1544" y="17647"/>
                    <a:pt x="16210" y="19893"/>
                    <a:pt x="7937" y="21598"/>
                  </a:cubicBezTo>
                  <a:cubicBezTo>
                    <a:pt x="5976" y="21599"/>
                    <a:pt x="5107" y="21597"/>
                    <a:pt x="3109" y="21598"/>
                  </a:cubicBezTo>
                  <a:cubicBezTo>
                    <a:pt x="12815" y="20348"/>
                    <a:pt x="-1174" y="19765"/>
                    <a:pt x="3109" y="18682"/>
                  </a:cubicBezTo>
                  <a:cubicBezTo>
                    <a:pt x="7392" y="17598"/>
                    <a:pt x="-1198" y="16831"/>
                    <a:pt x="3109" y="15982"/>
                  </a:cubicBezTo>
                  <a:cubicBezTo>
                    <a:pt x="7416" y="15134"/>
                    <a:pt x="5222" y="14578"/>
                    <a:pt x="3109" y="13714"/>
                  </a:cubicBezTo>
                  <a:cubicBezTo>
                    <a:pt x="996" y="12851"/>
                    <a:pt x="10401" y="11793"/>
                    <a:pt x="3109" y="11015"/>
                  </a:cubicBezTo>
                  <a:cubicBezTo>
                    <a:pt x="-4183" y="10237"/>
                    <a:pt x="4591" y="9488"/>
                    <a:pt x="3109" y="8747"/>
                  </a:cubicBezTo>
                  <a:cubicBezTo>
                    <a:pt x="1627" y="8006"/>
                    <a:pt x="9074" y="7691"/>
                    <a:pt x="3109" y="6695"/>
                  </a:cubicBezTo>
                  <a:cubicBezTo>
                    <a:pt x="-2856" y="5699"/>
                    <a:pt x="1270" y="5289"/>
                    <a:pt x="3109" y="4211"/>
                  </a:cubicBezTo>
                  <a:cubicBezTo>
                    <a:pt x="4948" y="3133"/>
                    <a:pt x="-1979" y="1959"/>
                    <a:pt x="310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Forma"/>
            <p:cNvSpPr/>
            <p:nvPr/>
          </p:nvSpPr>
          <p:spPr>
            <a:xfrm flipH="1">
              <a:off x="5593" y="0"/>
              <a:ext cx="42707" cy="559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63" h="21599" fill="norm" stroke="1" extrusionOk="0">
                  <a:moveTo>
                    <a:pt x="4363" y="1"/>
                  </a:moveTo>
                  <a:cubicBezTo>
                    <a:pt x="6490" y="-1"/>
                    <a:pt x="8273" y="2"/>
                    <a:pt x="9400" y="1"/>
                  </a:cubicBezTo>
                  <a:cubicBezTo>
                    <a:pt x="2923" y="870"/>
                    <a:pt x="17108" y="2173"/>
                    <a:pt x="9400" y="2916"/>
                  </a:cubicBezTo>
                  <a:cubicBezTo>
                    <a:pt x="1691" y="3660"/>
                    <a:pt x="12648" y="4789"/>
                    <a:pt x="9400" y="6048"/>
                  </a:cubicBezTo>
                  <a:cubicBezTo>
                    <a:pt x="6151" y="7308"/>
                    <a:pt x="6335" y="7724"/>
                    <a:pt x="9400" y="8316"/>
                  </a:cubicBezTo>
                  <a:cubicBezTo>
                    <a:pt x="12465" y="8908"/>
                    <a:pt x="12269" y="10039"/>
                    <a:pt x="9400" y="11232"/>
                  </a:cubicBezTo>
                  <a:cubicBezTo>
                    <a:pt x="6530" y="12424"/>
                    <a:pt x="14075" y="12856"/>
                    <a:pt x="9400" y="13716"/>
                  </a:cubicBezTo>
                  <a:cubicBezTo>
                    <a:pt x="4724" y="14575"/>
                    <a:pt x="14983" y="14851"/>
                    <a:pt x="9400" y="15767"/>
                  </a:cubicBezTo>
                  <a:cubicBezTo>
                    <a:pt x="3816" y="16684"/>
                    <a:pt x="3314" y="17429"/>
                    <a:pt x="9400" y="18683"/>
                  </a:cubicBezTo>
                  <a:cubicBezTo>
                    <a:pt x="15485" y="19937"/>
                    <a:pt x="763" y="20870"/>
                    <a:pt x="9400" y="21599"/>
                  </a:cubicBezTo>
                  <a:cubicBezTo>
                    <a:pt x="7670" y="21597"/>
                    <a:pt x="6235" y="21597"/>
                    <a:pt x="4363" y="21599"/>
                  </a:cubicBezTo>
                  <a:cubicBezTo>
                    <a:pt x="2578" y="20286"/>
                    <a:pt x="-4492" y="19521"/>
                    <a:pt x="4363" y="18683"/>
                  </a:cubicBezTo>
                  <a:cubicBezTo>
                    <a:pt x="13217" y="17845"/>
                    <a:pt x="5837" y="17372"/>
                    <a:pt x="4363" y="16631"/>
                  </a:cubicBezTo>
                  <a:cubicBezTo>
                    <a:pt x="2888" y="15890"/>
                    <a:pt x="7019" y="15143"/>
                    <a:pt x="4363" y="14580"/>
                  </a:cubicBezTo>
                  <a:cubicBezTo>
                    <a:pt x="1706" y="14016"/>
                    <a:pt x="1428" y="12869"/>
                    <a:pt x="4363" y="12312"/>
                  </a:cubicBezTo>
                  <a:cubicBezTo>
                    <a:pt x="7297" y="11755"/>
                    <a:pt x="9370" y="10185"/>
                    <a:pt x="4363" y="9612"/>
                  </a:cubicBezTo>
                  <a:cubicBezTo>
                    <a:pt x="-645" y="9039"/>
                    <a:pt x="2174" y="8166"/>
                    <a:pt x="4363" y="7560"/>
                  </a:cubicBezTo>
                  <a:cubicBezTo>
                    <a:pt x="6551" y="6954"/>
                    <a:pt x="191" y="6405"/>
                    <a:pt x="4363" y="5508"/>
                  </a:cubicBezTo>
                  <a:cubicBezTo>
                    <a:pt x="8534" y="4611"/>
                    <a:pt x="-2202" y="3663"/>
                    <a:pt x="4363" y="2376"/>
                  </a:cubicBezTo>
                  <a:cubicBezTo>
                    <a:pt x="10927" y="1090"/>
                    <a:pt x="5138" y="502"/>
                    <a:pt x="4363" y="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3653" y="640822"/>
            <a:ext cx="5580495" cy="558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 3092"/>
          <p:cNvSpPr/>
          <p:nvPr/>
        </p:nvSpPr>
        <p:spPr>
          <a:xfrm>
            <a:off x="1270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8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GAMs</a:t>
            </a:r>
          </a:p>
        </p:txBody>
      </p:sp>
      <p:pic>
        <p:nvPicPr>
          <p:cNvPr id="1052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56" y="1809576"/>
            <a:ext cx="3505947" cy="4737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3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4429" y="1800243"/>
            <a:ext cx="3508542" cy="4756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4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02697" y="1824648"/>
            <a:ext cx="3531347" cy="2402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3092"/>
          <p:cNvSpPr/>
          <p:nvPr/>
        </p:nvSpPr>
        <p:spPr>
          <a:xfrm>
            <a:off x="1270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7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8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9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0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GAMs</a:t>
            </a:r>
          </a:p>
        </p:txBody>
      </p:sp>
      <p:pic>
        <p:nvPicPr>
          <p:cNvPr id="1061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375" y="1951246"/>
            <a:ext cx="4509579" cy="2980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4572" y="1951246"/>
            <a:ext cx="4509578" cy="2980908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Centered, symmetric residuals: residuals cluster tightly around zero with no heavy tails…"/>
          <p:cNvSpPr txBox="1"/>
          <p:nvPr/>
        </p:nvSpPr>
        <p:spPr>
          <a:xfrm>
            <a:off x="1474708" y="5476162"/>
            <a:ext cx="926798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Centered, symmetric residuals</a:t>
            </a:r>
            <a:r>
              <a:t>: residuals cluster tightly around zero with no heavy tails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600"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No pattern in residuals vs. fitted</a:t>
            </a:r>
            <a:r>
              <a:t>: absence of systematic structure suggests </a:t>
            </a:r>
            <a:r>
              <a:rPr b="1"/>
              <a:t>homoscedasticity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Rectangle 10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66" name="Titolo 1"/>
          <p:cNvSpPr txBox="1"/>
          <p:nvPr>
            <p:ph type="title"/>
          </p:nvPr>
        </p:nvSpPr>
        <p:spPr>
          <a:xfrm>
            <a:off x="557209" y="629807"/>
            <a:ext cx="7359374" cy="3573517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pPr/>
            <a:r>
              <a:t>Tree Based Models</a:t>
            </a:r>
          </a:p>
        </p:txBody>
      </p:sp>
      <p:grpSp>
        <p:nvGrpSpPr>
          <p:cNvPr id="1069" name="sketch line"/>
          <p:cNvGrpSpPr/>
          <p:nvPr/>
        </p:nvGrpSpPr>
        <p:grpSpPr>
          <a:xfrm>
            <a:off x="643176" y="4293262"/>
            <a:ext cx="7187440" cy="102771"/>
            <a:chOff x="0" y="0"/>
            <a:chExt cx="7187438" cy="102769"/>
          </a:xfrm>
        </p:grpSpPr>
        <p:sp>
          <p:nvSpPr>
            <p:cNvPr id="1067" name="Forma"/>
            <p:cNvSpPr/>
            <p:nvPr/>
          </p:nvSpPr>
          <p:spPr>
            <a:xfrm>
              <a:off x="223" y="10527"/>
              <a:ext cx="7187216" cy="87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8" name="Forma"/>
            <p:cNvSpPr/>
            <p:nvPr/>
          </p:nvSpPr>
          <p:spPr>
            <a:xfrm>
              <a:off x="-1" y="0"/>
              <a:ext cx="7187164" cy="102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70" name="Titolo 1"/>
          <p:cNvSpPr txBox="1"/>
          <p:nvPr/>
        </p:nvSpPr>
        <p:spPr>
          <a:xfrm>
            <a:off x="5127046" y="5615767"/>
            <a:ext cx="6896066" cy="1079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22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We use the original features from aircraft_price dataset now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Rectangle 3092"/>
          <p:cNvSpPr/>
          <p:nvPr/>
        </p:nvSpPr>
        <p:spPr>
          <a:xfrm>
            <a:off x="12700" y="381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3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4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5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76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Regression </a:t>
            </a:r>
            <a:r>
              <a:rPr sz="3491"/>
              <a:t>Decision Tree</a:t>
            </a:r>
          </a:p>
        </p:txBody>
      </p:sp>
      <p:pic>
        <p:nvPicPr>
          <p:cNvPr id="1077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870" y="1640573"/>
            <a:ext cx="7397116" cy="5132956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CasellaDiTesto 1"/>
          <p:cNvSpPr txBox="1"/>
          <p:nvPr/>
        </p:nvSpPr>
        <p:spPr>
          <a:xfrm>
            <a:off x="8980635" y="492697"/>
            <a:ext cx="2674666" cy="59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758951">
              <a:lnSpc>
                <a:spcPct val="90000"/>
              </a:lnSpc>
              <a:spcBef>
                <a:spcPts val="400"/>
              </a:spcBef>
              <a:defRPr sz="307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Not Pruned Tree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Rectangle 3092"/>
          <p:cNvSpPr/>
          <p:nvPr/>
        </p:nvSpPr>
        <p:spPr>
          <a:xfrm>
            <a:off x="12700" y="-254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1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2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3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4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Decision Tree</a:t>
            </a:r>
          </a:p>
        </p:txBody>
      </p:sp>
      <p:pic>
        <p:nvPicPr>
          <p:cNvPr id="1085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335" y="1641083"/>
            <a:ext cx="9041491" cy="5481088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CasellaDiTesto 1"/>
          <p:cNvSpPr txBox="1"/>
          <p:nvPr/>
        </p:nvSpPr>
        <p:spPr>
          <a:xfrm>
            <a:off x="8980634" y="492697"/>
            <a:ext cx="2674667" cy="59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832104">
              <a:lnSpc>
                <a:spcPct val="90000"/>
              </a:lnSpc>
              <a:spcBef>
                <a:spcPts val="500"/>
              </a:spcBef>
              <a:defRPr sz="3367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Pruned Tree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Rectangle 3092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9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0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1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2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Tree models</a:t>
            </a:r>
          </a:p>
        </p:txBody>
      </p:sp>
      <p:sp>
        <p:nvSpPr>
          <p:cNvPr id="1093" name="CasellaDiTesto 1"/>
          <p:cNvSpPr txBox="1"/>
          <p:nvPr/>
        </p:nvSpPr>
        <p:spPr>
          <a:xfrm>
            <a:off x="8980634" y="492697"/>
            <a:ext cx="2674667" cy="59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832104">
              <a:lnSpc>
                <a:spcPct val="90000"/>
              </a:lnSpc>
              <a:spcBef>
                <a:spcPts val="500"/>
              </a:spcBef>
              <a:defRPr sz="3367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Comparison</a:t>
            </a:r>
          </a:p>
        </p:txBody>
      </p:sp>
      <p:pic>
        <p:nvPicPr>
          <p:cNvPr id="1094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55" y="2017211"/>
            <a:ext cx="6505234" cy="4069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Rectangle 3092"/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7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8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9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0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Tree models</a:t>
            </a:r>
          </a:p>
        </p:txBody>
      </p:sp>
      <p:sp>
        <p:nvSpPr>
          <p:cNvPr id="1101" name="CasellaDiTesto 1"/>
          <p:cNvSpPr txBox="1"/>
          <p:nvPr/>
        </p:nvSpPr>
        <p:spPr>
          <a:xfrm>
            <a:off x="8980634" y="492697"/>
            <a:ext cx="2674667" cy="59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defTabSz="832104">
              <a:lnSpc>
                <a:spcPct val="90000"/>
              </a:lnSpc>
              <a:spcBef>
                <a:spcPts val="500"/>
              </a:spcBef>
              <a:defRPr sz="3367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Comparison</a:t>
            </a:r>
          </a:p>
        </p:txBody>
      </p:sp>
      <p:pic>
        <p:nvPicPr>
          <p:cNvPr id="1102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1724" y="1978968"/>
            <a:ext cx="6559699" cy="4358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Categorical</a:t>
            </a:r>
            <a:r>
              <a:t> Variables</a:t>
            </a:r>
          </a:p>
        </p:txBody>
      </p:sp>
      <p:grpSp>
        <p:nvGrpSpPr>
          <p:cNvPr id="22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1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22" name="CasellaDiTesto 14"/>
          <p:cNvSpPr txBox="1"/>
          <p:nvPr/>
        </p:nvSpPr>
        <p:spPr>
          <a:xfrm>
            <a:off x="1547535" y="2274838"/>
            <a:ext cx="2521544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FF0000"/>
                </a:solidFill>
              </a:defRPr>
            </a:pPr>
            <a:r>
              <a:t>model_name</a:t>
            </a:r>
          </a:p>
          <a:p>
            <a:pPr>
              <a:defRPr b="1">
                <a:solidFill>
                  <a:srgbClr val="FF0000"/>
                </a:solidFill>
              </a:defRPr>
            </a:pPr>
            <a:r>
              <a:t> </a:t>
            </a:r>
          </a:p>
        </p:txBody>
      </p:sp>
      <p:sp>
        <p:nvSpPr>
          <p:cNvPr id="223" name="CasellaDiTesto 16"/>
          <p:cNvSpPr txBox="1"/>
          <p:nvPr/>
        </p:nvSpPr>
        <p:spPr>
          <a:xfrm>
            <a:off x="1329544" y="3018794"/>
            <a:ext cx="295752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Name of the aircraft model</a:t>
            </a:r>
          </a:p>
        </p:txBody>
      </p:sp>
      <p:sp>
        <p:nvSpPr>
          <p:cNvPr id="224" name="CasellaDiTesto 17"/>
          <p:cNvSpPr txBox="1"/>
          <p:nvPr/>
        </p:nvSpPr>
        <p:spPr>
          <a:xfrm>
            <a:off x="7363812" y="2274838"/>
            <a:ext cx="2521545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engine_type:</a:t>
            </a:r>
          </a:p>
        </p:txBody>
      </p:sp>
      <p:sp>
        <p:nvSpPr>
          <p:cNvPr id="225" name="CasellaDiTesto 18"/>
          <p:cNvSpPr txBox="1"/>
          <p:nvPr/>
        </p:nvSpPr>
        <p:spPr>
          <a:xfrm>
            <a:off x="7585659" y="2964994"/>
            <a:ext cx="20778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Type of the engine.</a:t>
            </a:r>
          </a:p>
        </p:txBody>
      </p:sp>
      <p:pic>
        <p:nvPicPr>
          <p:cNvPr id="226" name="Immagine 20" descr="Immagine 20"/>
          <p:cNvPicPr>
            <a:picLocks noChangeAspect="1"/>
          </p:cNvPicPr>
          <p:nvPr/>
        </p:nvPicPr>
        <p:blipFill>
          <a:blip r:embed="rId2">
            <a:extLst/>
          </a:blip>
          <a:srcRect l="0" t="5067" r="0" b="0"/>
          <a:stretch>
            <a:fillRect/>
          </a:stretch>
        </p:blipFill>
        <p:spPr>
          <a:xfrm>
            <a:off x="1547148" y="3588151"/>
            <a:ext cx="2522317" cy="29816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magine 22" descr="Immagin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7029" y="3549772"/>
            <a:ext cx="2255108" cy="301999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CasellaDiTesto 23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pic>
        <p:nvPicPr>
          <p:cNvPr id="229" name="Immagine 30" descr="Immagine 30"/>
          <p:cNvPicPr>
            <a:picLocks noChangeAspect="1"/>
          </p:cNvPicPr>
          <p:nvPr/>
        </p:nvPicPr>
        <p:blipFill>
          <a:blip r:embed="rId4">
            <a:extLst/>
          </a:blip>
          <a:srcRect l="1418" t="0" r="363" b="672"/>
          <a:stretch>
            <a:fillRect/>
          </a:stretch>
        </p:blipFill>
        <p:spPr>
          <a:xfrm>
            <a:off x="2464840" y="7084166"/>
            <a:ext cx="4413981" cy="446386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egnaposto contenuto 16"/>
          <p:cNvSpPr txBox="1"/>
          <p:nvPr>
            <p:ph type="body" sz="quarter" idx="1"/>
          </p:nvPr>
        </p:nvSpPr>
        <p:spPr>
          <a:xfrm>
            <a:off x="6178479" y="7640197"/>
            <a:ext cx="5366814" cy="423927"/>
          </a:xfrm>
          <a:prstGeom prst="rect">
            <a:avLst/>
          </a:prstGeom>
        </p:spPr>
        <p:txBody>
          <a:bodyPr/>
          <a:lstStyle>
            <a:lvl1pPr marL="0" indent="0" defTabSz="905255">
              <a:spcBef>
                <a:spcPts val="900"/>
              </a:spcBef>
              <a:buSzTx/>
              <a:buNone/>
              <a:defRPr sz="2178"/>
            </a:lvl1pPr>
          </a:lstStyle>
          <a:p>
            <a:pPr/>
            <a:r>
              <a:t>Our dataset includes 14 numeric variables.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3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36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34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5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37" name="CasellaDiTesto 14"/>
          <p:cNvSpPr txBox="1"/>
          <p:nvPr/>
        </p:nvSpPr>
        <p:spPr>
          <a:xfrm>
            <a:off x="-2839270" y="2061911"/>
            <a:ext cx="2521544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FF0000"/>
                </a:solidFill>
              </a:defRPr>
            </a:pPr>
            <a:r>
              <a:t>model_name</a:t>
            </a:r>
          </a:p>
          <a:p>
            <a:pPr>
              <a:defRPr b="1">
                <a:solidFill>
                  <a:srgbClr val="FF0000"/>
                </a:solidFill>
              </a:defRPr>
            </a:pPr>
            <a:r>
              <a:t> </a:t>
            </a:r>
          </a:p>
        </p:txBody>
      </p:sp>
      <p:sp>
        <p:nvSpPr>
          <p:cNvPr id="238" name="CasellaDiTesto 16"/>
          <p:cNvSpPr txBox="1"/>
          <p:nvPr/>
        </p:nvSpPr>
        <p:spPr>
          <a:xfrm>
            <a:off x="-3057261" y="3275379"/>
            <a:ext cx="295752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Name of the aircraft model</a:t>
            </a:r>
          </a:p>
        </p:txBody>
      </p:sp>
      <p:sp>
        <p:nvSpPr>
          <p:cNvPr id="239" name="CasellaDiTesto 17"/>
          <p:cNvSpPr txBox="1"/>
          <p:nvPr/>
        </p:nvSpPr>
        <p:spPr>
          <a:xfrm>
            <a:off x="12506678" y="1908024"/>
            <a:ext cx="2521544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engine_type:</a:t>
            </a:r>
          </a:p>
        </p:txBody>
      </p:sp>
      <p:sp>
        <p:nvSpPr>
          <p:cNvPr id="240" name="CasellaDiTesto 18"/>
          <p:cNvSpPr txBox="1"/>
          <p:nvPr/>
        </p:nvSpPr>
        <p:spPr>
          <a:xfrm>
            <a:off x="13187807" y="2837671"/>
            <a:ext cx="20778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Type of the engine.</a:t>
            </a:r>
          </a:p>
        </p:txBody>
      </p:sp>
      <p:pic>
        <p:nvPicPr>
          <p:cNvPr id="241" name="Immagine 20" descr="Immagine 20"/>
          <p:cNvPicPr>
            <a:picLocks noChangeAspect="1"/>
          </p:cNvPicPr>
          <p:nvPr/>
        </p:nvPicPr>
        <p:blipFill>
          <a:blip r:embed="rId2">
            <a:extLst/>
          </a:blip>
          <a:srcRect l="0" t="5067" r="0" b="0"/>
          <a:stretch>
            <a:fillRect/>
          </a:stretch>
        </p:blipFill>
        <p:spPr>
          <a:xfrm>
            <a:off x="-2839658" y="4641448"/>
            <a:ext cx="2522318" cy="2981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magine 22" descr="Immagin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8542" y="4116930"/>
            <a:ext cx="2255108" cy="301999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pic>
        <p:nvPicPr>
          <p:cNvPr id="244" name="Immagine 11" descr="Immagine 11"/>
          <p:cNvPicPr>
            <a:picLocks noChangeAspect="1"/>
          </p:cNvPicPr>
          <p:nvPr/>
        </p:nvPicPr>
        <p:blipFill>
          <a:blip r:embed="rId4">
            <a:extLst/>
          </a:blip>
          <a:srcRect l="1418" t="0" r="363" b="672"/>
          <a:stretch>
            <a:fillRect/>
          </a:stretch>
        </p:blipFill>
        <p:spPr>
          <a:xfrm>
            <a:off x="882249" y="2061956"/>
            <a:ext cx="4413982" cy="446386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egnaposto contenuto 16"/>
          <p:cNvSpPr txBox="1"/>
          <p:nvPr>
            <p:ph type="body" sz="quarter" idx="1"/>
          </p:nvPr>
        </p:nvSpPr>
        <p:spPr>
          <a:xfrm>
            <a:off x="6094476" y="4063620"/>
            <a:ext cx="5366814" cy="423927"/>
          </a:xfrm>
          <a:prstGeom prst="rect">
            <a:avLst/>
          </a:prstGeom>
        </p:spPr>
        <p:txBody>
          <a:bodyPr/>
          <a:lstStyle>
            <a:lvl1pPr marL="0" indent="0" defTabSz="905255">
              <a:spcBef>
                <a:spcPts val="900"/>
              </a:spcBef>
              <a:buSzTx/>
              <a:buNone/>
              <a:defRPr sz="2178"/>
            </a:lvl1pPr>
          </a:lstStyle>
          <a:p>
            <a:pPr/>
            <a:r>
              <a:t>Our dataset includes 14 numeric variables.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8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5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4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52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253" name="CasellaDiTesto 9"/>
          <p:cNvSpPr txBox="1"/>
          <p:nvPr/>
        </p:nvSpPr>
        <p:spPr>
          <a:xfrm>
            <a:off x="6295084" y="2338910"/>
            <a:ext cx="29189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FF0000"/>
                </a:solidFill>
              </a:defRPr>
            </a:pPr>
            <a:r>
              <a:t>engine_power</a:t>
            </a:r>
            <a:r>
              <a:rPr sz="1800"/>
              <a:t> </a:t>
            </a:r>
          </a:p>
        </p:txBody>
      </p:sp>
      <p:pic>
        <p:nvPicPr>
          <p:cNvPr id="254" name="Immagine 11" descr="Immagine 11"/>
          <p:cNvPicPr>
            <a:picLocks noChangeAspect="1"/>
          </p:cNvPicPr>
          <p:nvPr/>
        </p:nvPicPr>
        <p:blipFill>
          <a:blip r:embed="rId2">
            <a:extLst/>
          </a:blip>
          <a:srcRect l="1419" t="0" r="73452" b="75214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asellaDiTesto 12"/>
          <p:cNvSpPr txBox="1"/>
          <p:nvPr/>
        </p:nvSpPr>
        <p:spPr>
          <a:xfrm>
            <a:off x="6295085" y="3009288"/>
            <a:ext cx="3505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Power of the engine. </a:t>
            </a:r>
          </a:p>
        </p:txBody>
      </p:sp>
      <p:sp>
        <p:nvSpPr>
          <p:cNvPr id="256" name="CasellaDiTesto 13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00B050"/>
                </a:solidFill>
              </a:defRPr>
            </a:lvl1pPr>
          </a:lstStyle>
          <a:p>
            <a:pPr/>
            <a:r>
              <a:t>unit of measurement</a:t>
            </a:r>
          </a:p>
        </p:txBody>
      </p:sp>
      <p:sp>
        <p:nvSpPr>
          <p:cNvPr id="257" name="CasellaDiTesto 15"/>
          <p:cNvSpPr txBox="1"/>
          <p:nvPr/>
        </p:nvSpPr>
        <p:spPr>
          <a:xfrm>
            <a:off x="6295085" y="4571170"/>
            <a:ext cx="3505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HorsePower</a:t>
            </a:r>
            <a:r>
              <a:rPr u="none"/>
              <a:t> = 745.7 watts (W)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6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6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64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265" name="CasellaDiTesto 2"/>
          <p:cNvSpPr txBox="1"/>
          <p:nvPr/>
        </p:nvSpPr>
        <p:spPr>
          <a:xfrm>
            <a:off x="6295084" y="2338910"/>
            <a:ext cx="29189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max_speed</a:t>
            </a:r>
          </a:p>
        </p:txBody>
      </p:sp>
      <p:sp>
        <p:nvSpPr>
          <p:cNvPr id="266" name="CasellaDiTesto 4"/>
          <p:cNvSpPr txBox="1"/>
          <p:nvPr/>
        </p:nvSpPr>
        <p:spPr>
          <a:xfrm>
            <a:off x="6295085" y="3009288"/>
            <a:ext cx="3505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 Maximum speed of the aircraft.</a:t>
            </a:r>
          </a:p>
        </p:txBody>
      </p:sp>
      <p:sp>
        <p:nvSpPr>
          <p:cNvPr id="267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268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Knots</a:t>
            </a:r>
            <a:r>
              <a:rPr u="none"/>
              <a:t> = 1.852 kilometers per hour (km/h)</a:t>
            </a:r>
          </a:p>
        </p:txBody>
      </p:sp>
      <p:pic>
        <p:nvPicPr>
          <p:cNvPr id="269" name="Immagine 23" descr="Immagine 23"/>
          <p:cNvPicPr>
            <a:picLocks noChangeAspect="1"/>
          </p:cNvPicPr>
          <p:nvPr/>
        </p:nvPicPr>
        <p:blipFill>
          <a:blip r:embed="rId2">
            <a:extLst/>
          </a:blip>
          <a:srcRect l="24801" t="0" r="50070" b="75214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2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75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73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76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277" name="CasellaDiTesto 2"/>
          <p:cNvSpPr txBox="1"/>
          <p:nvPr/>
        </p:nvSpPr>
        <p:spPr>
          <a:xfrm>
            <a:off x="6295084" y="2338910"/>
            <a:ext cx="29189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cruise_speed</a:t>
            </a:r>
          </a:p>
        </p:txBody>
      </p:sp>
      <p:sp>
        <p:nvSpPr>
          <p:cNvPr id="278" name="CasellaDiTesto 4"/>
          <p:cNvSpPr txBox="1"/>
          <p:nvPr/>
        </p:nvSpPr>
        <p:spPr>
          <a:xfrm>
            <a:off x="6295085" y="3009288"/>
            <a:ext cx="35053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Cruise speed of the aircraft.</a:t>
            </a:r>
          </a:p>
        </p:txBody>
      </p:sp>
      <p:sp>
        <p:nvSpPr>
          <p:cNvPr id="279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280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Knots</a:t>
            </a:r>
            <a:r>
              <a:rPr u="none"/>
              <a:t> = 1.852 kilometers per hour (km/h)</a:t>
            </a:r>
          </a:p>
        </p:txBody>
      </p:sp>
      <p:pic>
        <p:nvPicPr>
          <p:cNvPr id="281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49580" t="0" r="25290" b="75214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87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85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88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289" name="CasellaDiTesto 2"/>
          <p:cNvSpPr txBox="1"/>
          <p:nvPr/>
        </p:nvSpPr>
        <p:spPr>
          <a:xfrm>
            <a:off x="6295084" y="2338910"/>
            <a:ext cx="29189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stall_speed</a:t>
            </a:r>
          </a:p>
        </p:txBody>
      </p:sp>
      <p:sp>
        <p:nvSpPr>
          <p:cNvPr id="290" name="CasellaDiTesto 4"/>
          <p:cNvSpPr txBox="1"/>
          <p:nvPr/>
        </p:nvSpPr>
        <p:spPr>
          <a:xfrm>
            <a:off x="6295084" y="3009288"/>
            <a:ext cx="492136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Minimum speed of the aircraft to prevent stalling. </a:t>
            </a:r>
          </a:p>
        </p:txBody>
      </p:sp>
      <p:sp>
        <p:nvSpPr>
          <p:cNvPr id="291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292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Knots</a:t>
            </a:r>
            <a:r>
              <a:rPr u="none"/>
              <a:t> = 1.852 kilometers per hour (km/h)</a:t>
            </a:r>
          </a:p>
        </p:txBody>
      </p:sp>
      <p:pic>
        <p:nvPicPr>
          <p:cNvPr id="293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74784" t="0" r="86" b="75214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6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299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297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00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301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fuel_tank</a:t>
            </a:r>
          </a:p>
        </p:txBody>
      </p:sp>
      <p:sp>
        <p:nvSpPr>
          <p:cNvPr id="302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Fuel tank capacity of the aircraft.</a:t>
            </a:r>
          </a:p>
        </p:txBody>
      </p:sp>
      <p:sp>
        <p:nvSpPr>
          <p:cNvPr id="303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304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Gallon </a:t>
            </a:r>
            <a:r>
              <a:rPr u="none"/>
              <a:t> =  3.785 liters (L)</a:t>
            </a:r>
          </a:p>
        </p:txBody>
      </p:sp>
      <p:pic>
        <p:nvPicPr>
          <p:cNvPr id="305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183" t="25297" r="74688" b="49917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8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1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0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12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313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all_eng_roc</a:t>
            </a:r>
          </a:p>
        </p:txBody>
      </p:sp>
      <p:sp>
        <p:nvSpPr>
          <p:cNvPr id="314" name="CasellaDiTesto 4"/>
          <p:cNvSpPr txBox="1"/>
          <p:nvPr/>
        </p:nvSpPr>
        <p:spPr>
          <a:xfrm>
            <a:off x="6295083" y="3009288"/>
            <a:ext cx="57200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All Engine Rate of Climb. The maximum altitude of the aircraft at full power.</a:t>
            </a:r>
          </a:p>
        </p:txBody>
      </p:sp>
      <p:sp>
        <p:nvSpPr>
          <p:cNvPr id="315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316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Feet</a:t>
            </a:r>
            <a:r>
              <a:rPr u="none"/>
              <a:t> = 0.3048 meters (m)</a:t>
            </a:r>
          </a:p>
        </p:txBody>
      </p:sp>
      <p:pic>
        <p:nvPicPr>
          <p:cNvPr id="317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25287" t="25297" r="49584" b="49917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0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2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2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4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325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out_eng_roc</a:t>
            </a:r>
          </a:p>
        </p:txBody>
      </p:sp>
      <p:sp>
        <p:nvSpPr>
          <p:cNvPr id="326" name="CasellaDiTesto 4"/>
          <p:cNvSpPr txBox="1"/>
          <p:nvPr/>
        </p:nvSpPr>
        <p:spPr>
          <a:xfrm>
            <a:off x="6295083" y="3009288"/>
            <a:ext cx="57200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Out Engine Rate of Climb. The maximum altitude of the aircraft at out power.</a:t>
            </a:r>
          </a:p>
        </p:txBody>
      </p:sp>
      <p:sp>
        <p:nvSpPr>
          <p:cNvPr id="327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328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Feet</a:t>
            </a:r>
            <a:r>
              <a:rPr u="none"/>
              <a:t> = 0.3048 meters (m)</a:t>
            </a:r>
          </a:p>
        </p:txBody>
      </p:sp>
      <p:pic>
        <p:nvPicPr>
          <p:cNvPr id="329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49337" t="25297" r="25534" b="49917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10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Titolo 1"/>
          <p:cNvSpPr txBox="1"/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Analyzing the problem</a:t>
            </a:r>
          </a:p>
        </p:txBody>
      </p:sp>
      <p:grpSp>
        <p:nvGrpSpPr>
          <p:cNvPr id="101" name="sketch line"/>
          <p:cNvGrpSpPr/>
          <p:nvPr/>
        </p:nvGrpSpPr>
        <p:grpSpPr>
          <a:xfrm>
            <a:off x="4253028" y="630810"/>
            <a:ext cx="48300" cy="5590629"/>
            <a:chOff x="0" y="0"/>
            <a:chExt cx="48299" cy="5590628"/>
          </a:xfrm>
        </p:grpSpPr>
        <p:sp>
          <p:nvSpPr>
            <p:cNvPr id="99" name="Forma"/>
            <p:cNvSpPr/>
            <p:nvPr/>
          </p:nvSpPr>
          <p:spPr>
            <a:xfrm flipH="1">
              <a:off x="0" y="99"/>
              <a:ext cx="44238" cy="559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678" h="21598" fill="norm" stroke="1" extrusionOk="0">
                  <a:moveTo>
                    <a:pt x="3109" y="0"/>
                  </a:moveTo>
                  <a:cubicBezTo>
                    <a:pt x="4659" y="3"/>
                    <a:pt x="6201" y="-1"/>
                    <a:pt x="7937" y="0"/>
                  </a:cubicBezTo>
                  <a:cubicBezTo>
                    <a:pt x="13969" y="638"/>
                    <a:pt x="4063" y="1652"/>
                    <a:pt x="7937" y="2700"/>
                  </a:cubicBezTo>
                  <a:cubicBezTo>
                    <a:pt x="11811" y="3747"/>
                    <a:pt x="8304" y="4737"/>
                    <a:pt x="7937" y="5399"/>
                  </a:cubicBezTo>
                  <a:cubicBezTo>
                    <a:pt x="7569" y="6061"/>
                    <a:pt x="13351" y="6933"/>
                    <a:pt x="7937" y="8315"/>
                  </a:cubicBezTo>
                  <a:cubicBezTo>
                    <a:pt x="2522" y="9697"/>
                    <a:pt x="13892" y="10023"/>
                    <a:pt x="7937" y="10583"/>
                  </a:cubicBezTo>
                  <a:cubicBezTo>
                    <a:pt x="1982" y="11142"/>
                    <a:pt x="10267" y="12091"/>
                    <a:pt x="7937" y="13498"/>
                  </a:cubicBezTo>
                  <a:cubicBezTo>
                    <a:pt x="5606" y="14906"/>
                    <a:pt x="17417" y="15613"/>
                    <a:pt x="7937" y="16630"/>
                  </a:cubicBezTo>
                  <a:cubicBezTo>
                    <a:pt x="-1544" y="17647"/>
                    <a:pt x="16210" y="19893"/>
                    <a:pt x="7937" y="21598"/>
                  </a:cubicBezTo>
                  <a:cubicBezTo>
                    <a:pt x="5976" y="21599"/>
                    <a:pt x="5107" y="21597"/>
                    <a:pt x="3109" y="21598"/>
                  </a:cubicBezTo>
                  <a:cubicBezTo>
                    <a:pt x="12815" y="20348"/>
                    <a:pt x="-1174" y="19765"/>
                    <a:pt x="3109" y="18682"/>
                  </a:cubicBezTo>
                  <a:cubicBezTo>
                    <a:pt x="7392" y="17598"/>
                    <a:pt x="-1198" y="16831"/>
                    <a:pt x="3109" y="15982"/>
                  </a:cubicBezTo>
                  <a:cubicBezTo>
                    <a:pt x="7416" y="15134"/>
                    <a:pt x="5222" y="14578"/>
                    <a:pt x="3109" y="13714"/>
                  </a:cubicBezTo>
                  <a:cubicBezTo>
                    <a:pt x="996" y="12851"/>
                    <a:pt x="10401" y="11793"/>
                    <a:pt x="3109" y="11015"/>
                  </a:cubicBezTo>
                  <a:cubicBezTo>
                    <a:pt x="-4183" y="10237"/>
                    <a:pt x="4591" y="9488"/>
                    <a:pt x="3109" y="8747"/>
                  </a:cubicBezTo>
                  <a:cubicBezTo>
                    <a:pt x="1627" y="8006"/>
                    <a:pt x="9074" y="7691"/>
                    <a:pt x="3109" y="6695"/>
                  </a:cubicBezTo>
                  <a:cubicBezTo>
                    <a:pt x="-2856" y="5699"/>
                    <a:pt x="1270" y="5289"/>
                    <a:pt x="3109" y="4211"/>
                  </a:cubicBezTo>
                  <a:cubicBezTo>
                    <a:pt x="4948" y="3133"/>
                    <a:pt x="-1979" y="1959"/>
                    <a:pt x="310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0" name="Forma"/>
            <p:cNvSpPr/>
            <p:nvPr/>
          </p:nvSpPr>
          <p:spPr>
            <a:xfrm flipH="1">
              <a:off x="5593" y="0"/>
              <a:ext cx="42707" cy="559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63" h="21599" fill="norm" stroke="1" extrusionOk="0">
                  <a:moveTo>
                    <a:pt x="4363" y="1"/>
                  </a:moveTo>
                  <a:cubicBezTo>
                    <a:pt x="6490" y="-1"/>
                    <a:pt x="8273" y="2"/>
                    <a:pt x="9400" y="1"/>
                  </a:cubicBezTo>
                  <a:cubicBezTo>
                    <a:pt x="2923" y="870"/>
                    <a:pt x="17108" y="2173"/>
                    <a:pt x="9400" y="2916"/>
                  </a:cubicBezTo>
                  <a:cubicBezTo>
                    <a:pt x="1691" y="3660"/>
                    <a:pt x="12648" y="4789"/>
                    <a:pt x="9400" y="6048"/>
                  </a:cubicBezTo>
                  <a:cubicBezTo>
                    <a:pt x="6151" y="7308"/>
                    <a:pt x="6335" y="7724"/>
                    <a:pt x="9400" y="8316"/>
                  </a:cubicBezTo>
                  <a:cubicBezTo>
                    <a:pt x="12465" y="8908"/>
                    <a:pt x="12269" y="10039"/>
                    <a:pt x="9400" y="11232"/>
                  </a:cubicBezTo>
                  <a:cubicBezTo>
                    <a:pt x="6530" y="12424"/>
                    <a:pt x="14075" y="12856"/>
                    <a:pt x="9400" y="13716"/>
                  </a:cubicBezTo>
                  <a:cubicBezTo>
                    <a:pt x="4724" y="14575"/>
                    <a:pt x="14983" y="14851"/>
                    <a:pt x="9400" y="15767"/>
                  </a:cubicBezTo>
                  <a:cubicBezTo>
                    <a:pt x="3816" y="16684"/>
                    <a:pt x="3314" y="17429"/>
                    <a:pt x="9400" y="18683"/>
                  </a:cubicBezTo>
                  <a:cubicBezTo>
                    <a:pt x="15485" y="19937"/>
                    <a:pt x="763" y="20870"/>
                    <a:pt x="9400" y="21599"/>
                  </a:cubicBezTo>
                  <a:cubicBezTo>
                    <a:pt x="7670" y="21597"/>
                    <a:pt x="6235" y="21597"/>
                    <a:pt x="4363" y="21599"/>
                  </a:cubicBezTo>
                  <a:cubicBezTo>
                    <a:pt x="2578" y="20286"/>
                    <a:pt x="-4492" y="19521"/>
                    <a:pt x="4363" y="18683"/>
                  </a:cubicBezTo>
                  <a:cubicBezTo>
                    <a:pt x="13217" y="17845"/>
                    <a:pt x="5837" y="17372"/>
                    <a:pt x="4363" y="16631"/>
                  </a:cubicBezTo>
                  <a:cubicBezTo>
                    <a:pt x="2888" y="15890"/>
                    <a:pt x="7019" y="15143"/>
                    <a:pt x="4363" y="14580"/>
                  </a:cubicBezTo>
                  <a:cubicBezTo>
                    <a:pt x="1706" y="14016"/>
                    <a:pt x="1428" y="12869"/>
                    <a:pt x="4363" y="12312"/>
                  </a:cubicBezTo>
                  <a:cubicBezTo>
                    <a:pt x="7297" y="11755"/>
                    <a:pt x="9370" y="10185"/>
                    <a:pt x="4363" y="9612"/>
                  </a:cubicBezTo>
                  <a:cubicBezTo>
                    <a:pt x="-645" y="9039"/>
                    <a:pt x="2174" y="8166"/>
                    <a:pt x="4363" y="7560"/>
                  </a:cubicBezTo>
                  <a:cubicBezTo>
                    <a:pt x="6551" y="6954"/>
                    <a:pt x="191" y="6405"/>
                    <a:pt x="4363" y="5508"/>
                  </a:cubicBezTo>
                  <a:cubicBezTo>
                    <a:pt x="8534" y="4611"/>
                    <a:pt x="-2202" y="3663"/>
                    <a:pt x="4363" y="2376"/>
                  </a:cubicBezTo>
                  <a:cubicBezTo>
                    <a:pt x="10927" y="1090"/>
                    <a:pt x="5138" y="502"/>
                    <a:pt x="4363" y="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3564" y="1469310"/>
            <a:ext cx="6836039" cy="3913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2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35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33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36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337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takeoff_distance</a:t>
            </a:r>
          </a:p>
        </p:txBody>
      </p:sp>
      <p:sp>
        <p:nvSpPr>
          <p:cNvPr id="338" name="CasellaDiTesto 4"/>
          <p:cNvSpPr txBox="1"/>
          <p:nvPr/>
        </p:nvSpPr>
        <p:spPr>
          <a:xfrm>
            <a:off x="6295083" y="3009288"/>
            <a:ext cx="57200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The minimum distance required for an aircraft to take off.</a:t>
            </a:r>
          </a:p>
        </p:txBody>
      </p:sp>
      <p:sp>
        <p:nvSpPr>
          <p:cNvPr id="339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sp>
        <p:nvSpPr>
          <p:cNvPr id="340" name="CasellaDiTesto 6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Feet</a:t>
            </a:r>
            <a:r>
              <a:rPr u="none"/>
              <a:t> = 0.3048 meters (m)</a:t>
            </a:r>
          </a:p>
        </p:txBody>
      </p:sp>
      <p:pic>
        <p:nvPicPr>
          <p:cNvPr id="341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74784" t="25297" r="86" b="49917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4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47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45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8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349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landing_distance</a:t>
            </a:r>
          </a:p>
        </p:txBody>
      </p:sp>
      <p:sp>
        <p:nvSpPr>
          <p:cNvPr id="350" name="CasellaDiTesto 4"/>
          <p:cNvSpPr txBox="1"/>
          <p:nvPr/>
        </p:nvSpPr>
        <p:spPr>
          <a:xfrm>
            <a:off x="6295083" y="3009288"/>
            <a:ext cx="572001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The minimum distance required for an aircraft to landing.</a:t>
            </a:r>
          </a:p>
        </p:txBody>
      </p:sp>
      <p:sp>
        <p:nvSpPr>
          <p:cNvPr id="351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352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183" t="50015" r="74688" b="25199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Feet</a:t>
            </a:r>
            <a:r>
              <a:rPr u="none"/>
              <a:t> = 0.3048 meters (m)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59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57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60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361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empty_weight</a:t>
            </a:r>
          </a:p>
        </p:txBody>
      </p:sp>
      <p:sp>
        <p:nvSpPr>
          <p:cNvPr id="362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Empty weight of the aircraft.</a:t>
            </a:r>
          </a:p>
        </p:txBody>
      </p:sp>
      <p:sp>
        <p:nvSpPr>
          <p:cNvPr id="363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364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25266" t="50015" r="49605" b="25199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Pound </a:t>
            </a:r>
            <a:r>
              <a:rPr u="none"/>
              <a:t> = 0.4536 kilograms (kg)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8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7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6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72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373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length</a:t>
            </a:r>
          </a:p>
        </p:txBody>
      </p:sp>
      <p:sp>
        <p:nvSpPr>
          <p:cNvPr id="374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Length of the aircraft.</a:t>
            </a:r>
          </a:p>
        </p:txBody>
      </p:sp>
      <p:sp>
        <p:nvSpPr>
          <p:cNvPr id="375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376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49943" t="50015" r="24928" b="25199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Inch </a:t>
            </a:r>
            <a:r>
              <a:rPr u="none"/>
              <a:t> = 2.54 centimeters (cm)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0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8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8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84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385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wing_span</a:t>
            </a:r>
          </a:p>
        </p:txBody>
      </p:sp>
      <p:sp>
        <p:nvSpPr>
          <p:cNvPr id="386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Wing span of the aircraft.</a:t>
            </a:r>
          </a:p>
        </p:txBody>
      </p:sp>
      <p:sp>
        <p:nvSpPr>
          <p:cNvPr id="387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388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74845" t="50015" r="25" b="25199"/>
          <a:stretch>
            <a:fillRect/>
          </a:stretch>
        </p:blipFill>
        <p:spPr>
          <a:xfrm>
            <a:off x="635794" y="1911493"/>
            <a:ext cx="4789179" cy="472378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Inch </a:t>
            </a:r>
            <a:r>
              <a:rPr u="none"/>
              <a:t> = 2.54 centimeters (cm)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2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395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393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96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397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range</a:t>
            </a:r>
          </a:p>
        </p:txBody>
      </p:sp>
      <p:sp>
        <p:nvSpPr>
          <p:cNvPr id="398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Range of the aircraft.</a:t>
            </a:r>
          </a:p>
        </p:txBody>
      </p:sp>
      <p:sp>
        <p:nvSpPr>
          <p:cNvPr id="399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400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332" t="75545" r="74539" b="0"/>
          <a:stretch>
            <a:fillRect/>
          </a:stretch>
        </p:blipFill>
        <p:spPr>
          <a:xfrm>
            <a:off x="635794" y="1911493"/>
            <a:ext cx="4789179" cy="4660700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Nautical mile </a:t>
            </a:r>
            <a:r>
              <a:rPr u="none"/>
              <a:t> = 1.852 kilometers (km)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4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/>
          <a:p>
            <a:pPr>
              <a:defRPr sz="4600"/>
            </a:pPr>
            <a:r>
              <a:t>					      </a:t>
            </a:r>
            <a:r>
              <a:rPr>
                <a:solidFill>
                  <a:srgbClr val="FFC000"/>
                </a:solidFill>
              </a:rPr>
              <a:t>Numerical</a:t>
            </a:r>
            <a:r>
              <a:t> Variables</a:t>
            </a:r>
          </a:p>
        </p:txBody>
      </p:sp>
      <p:grpSp>
        <p:nvGrpSpPr>
          <p:cNvPr id="407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05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08" name="CasellaDiTesto 7"/>
          <p:cNvSpPr txBox="1"/>
          <p:nvPr/>
        </p:nvSpPr>
        <p:spPr>
          <a:xfrm>
            <a:off x="618212" y="877029"/>
            <a:ext cx="6002632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Exploring the Dataset: </a:t>
            </a:r>
          </a:p>
        </p:txBody>
      </p:sp>
      <p:sp>
        <p:nvSpPr>
          <p:cNvPr id="409" name="CasellaDiTesto 2"/>
          <p:cNvSpPr txBox="1"/>
          <p:nvPr/>
        </p:nvSpPr>
        <p:spPr>
          <a:xfrm>
            <a:off x="6295085" y="2338910"/>
            <a:ext cx="363657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solidFill>
                  <a:srgbClr val="FF0000"/>
                </a:solidFill>
              </a:defRPr>
            </a:lvl1pPr>
          </a:lstStyle>
          <a:p>
            <a:pPr/>
            <a:r>
              <a:t>price</a:t>
            </a:r>
          </a:p>
        </p:txBody>
      </p:sp>
      <p:sp>
        <p:nvSpPr>
          <p:cNvPr id="410" name="CasellaDiTesto 4"/>
          <p:cNvSpPr txBox="1"/>
          <p:nvPr/>
        </p:nvSpPr>
        <p:spPr>
          <a:xfrm>
            <a:off x="6295083" y="3009288"/>
            <a:ext cx="57200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Price of the aircraft.</a:t>
            </a:r>
          </a:p>
        </p:txBody>
      </p:sp>
      <p:sp>
        <p:nvSpPr>
          <p:cNvPr id="411" name="CasellaDiTesto 5"/>
          <p:cNvSpPr txBox="1"/>
          <p:nvPr/>
        </p:nvSpPr>
        <p:spPr>
          <a:xfrm>
            <a:off x="6295085" y="3853477"/>
            <a:ext cx="46977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>
                <a:solidFill>
                  <a:srgbClr val="00B050"/>
                </a:solidFill>
              </a:defRPr>
            </a:pPr>
            <a:r>
              <a:t>unit of measurement</a:t>
            </a:r>
            <a:r>
              <a:rPr sz="1800"/>
              <a:t> </a:t>
            </a:r>
          </a:p>
        </p:txBody>
      </p:sp>
      <p:pic>
        <p:nvPicPr>
          <p:cNvPr id="412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rcRect l="25292" t="75545" r="49578" b="0"/>
          <a:stretch>
            <a:fillRect/>
          </a:stretch>
        </p:blipFill>
        <p:spPr>
          <a:xfrm>
            <a:off x="635794" y="1911493"/>
            <a:ext cx="4789179" cy="46607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CasellaDiTesto 8"/>
          <p:cNvSpPr txBox="1"/>
          <p:nvPr/>
        </p:nvSpPr>
        <p:spPr>
          <a:xfrm>
            <a:off x="6295085" y="4571170"/>
            <a:ext cx="43754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u="sng"/>
            </a:pPr>
            <a:r>
              <a:t>USD dollars </a:t>
            </a:r>
            <a:r>
              <a:rPr u="none"/>
              <a:t>≈ 0.92 EUR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Rectangle 10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6" name="Titolo 1"/>
          <p:cNvSpPr txBox="1"/>
          <p:nvPr>
            <p:ph type="title"/>
          </p:nvPr>
        </p:nvSpPr>
        <p:spPr>
          <a:xfrm>
            <a:off x="630936" y="640823"/>
            <a:ext cx="3419856" cy="558314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Data preparation</a:t>
            </a:r>
          </a:p>
        </p:txBody>
      </p:sp>
      <p:grpSp>
        <p:nvGrpSpPr>
          <p:cNvPr id="419" name="sketch line"/>
          <p:cNvGrpSpPr/>
          <p:nvPr/>
        </p:nvGrpSpPr>
        <p:grpSpPr>
          <a:xfrm>
            <a:off x="4253028" y="630810"/>
            <a:ext cx="48300" cy="5590629"/>
            <a:chOff x="0" y="0"/>
            <a:chExt cx="48299" cy="5590628"/>
          </a:xfrm>
        </p:grpSpPr>
        <p:sp>
          <p:nvSpPr>
            <p:cNvPr id="417" name="Forma"/>
            <p:cNvSpPr/>
            <p:nvPr/>
          </p:nvSpPr>
          <p:spPr>
            <a:xfrm flipH="1">
              <a:off x="0" y="99"/>
              <a:ext cx="44238" cy="559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678" h="21598" fill="norm" stroke="1" extrusionOk="0">
                  <a:moveTo>
                    <a:pt x="3109" y="0"/>
                  </a:moveTo>
                  <a:cubicBezTo>
                    <a:pt x="4659" y="3"/>
                    <a:pt x="6201" y="-1"/>
                    <a:pt x="7937" y="0"/>
                  </a:cubicBezTo>
                  <a:cubicBezTo>
                    <a:pt x="13969" y="638"/>
                    <a:pt x="4063" y="1652"/>
                    <a:pt x="7937" y="2700"/>
                  </a:cubicBezTo>
                  <a:cubicBezTo>
                    <a:pt x="11811" y="3747"/>
                    <a:pt x="8304" y="4737"/>
                    <a:pt x="7937" y="5399"/>
                  </a:cubicBezTo>
                  <a:cubicBezTo>
                    <a:pt x="7569" y="6061"/>
                    <a:pt x="13351" y="6933"/>
                    <a:pt x="7937" y="8315"/>
                  </a:cubicBezTo>
                  <a:cubicBezTo>
                    <a:pt x="2522" y="9697"/>
                    <a:pt x="13892" y="10023"/>
                    <a:pt x="7937" y="10583"/>
                  </a:cubicBezTo>
                  <a:cubicBezTo>
                    <a:pt x="1982" y="11142"/>
                    <a:pt x="10267" y="12091"/>
                    <a:pt x="7937" y="13498"/>
                  </a:cubicBezTo>
                  <a:cubicBezTo>
                    <a:pt x="5606" y="14906"/>
                    <a:pt x="17417" y="15613"/>
                    <a:pt x="7937" y="16630"/>
                  </a:cubicBezTo>
                  <a:cubicBezTo>
                    <a:pt x="-1544" y="17647"/>
                    <a:pt x="16210" y="19893"/>
                    <a:pt x="7937" y="21598"/>
                  </a:cubicBezTo>
                  <a:cubicBezTo>
                    <a:pt x="5976" y="21599"/>
                    <a:pt x="5107" y="21597"/>
                    <a:pt x="3109" y="21598"/>
                  </a:cubicBezTo>
                  <a:cubicBezTo>
                    <a:pt x="12815" y="20348"/>
                    <a:pt x="-1174" y="19765"/>
                    <a:pt x="3109" y="18682"/>
                  </a:cubicBezTo>
                  <a:cubicBezTo>
                    <a:pt x="7392" y="17598"/>
                    <a:pt x="-1198" y="16831"/>
                    <a:pt x="3109" y="15982"/>
                  </a:cubicBezTo>
                  <a:cubicBezTo>
                    <a:pt x="7416" y="15134"/>
                    <a:pt x="5222" y="14578"/>
                    <a:pt x="3109" y="13714"/>
                  </a:cubicBezTo>
                  <a:cubicBezTo>
                    <a:pt x="996" y="12851"/>
                    <a:pt x="10401" y="11793"/>
                    <a:pt x="3109" y="11015"/>
                  </a:cubicBezTo>
                  <a:cubicBezTo>
                    <a:pt x="-4183" y="10237"/>
                    <a:pt x="4591" y="9488"/>
                    <a:pt x="3109" y="8747"/>
                  </a:cubicBezTo>
                  <a:cubicBezTo>
                    <a:pt x="1627" y="8006"/>
                    <a:pt x="9074" y="7691"/>
                    <a:pt x="3109" y="6695"/>
                  </a:cubicBezTo>
                  <a:cubicBezTo>
                    <a:pt x="-2856" y="5699"/>
                    <a:pt x="1270" y="5289"/>
                    <a:pt x="3109" y="4211"/>
                  </a:cubicBezTo>
                  <a:cubicBezTo>
                    <a:pt x="4948" y="3133"/>
                    <a:pt x="-1979" y="1959"/>
                    <a:pt x="310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8" name="Forma"/>
            <p:cNvSpPr/>
            <p:nvPr/>
          </p:nvSpPr>
          <p:spPr>
            <a:xfrm flipH="1">
              <a:off x="5593" y="0"/>
              <a:ext cx="42707" cy="559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63" h="21599" fill="norm" stroke="1" extrusionOk="0">
                  <a:moveTo>
                    <a:pt x="4363" y="1"/>
                  </a:moveTo>
                  <a:cubicBezTo>
                    <a:pt x="6490" y="-1"/>
                    <a:pt x="8273" y="2"/>
                    <a:pt x="9400" y="1"/>
                  </a:cubicBezTo>
                  <a:cubicBezTo>
                    <a:pt x="2923" y="870"/>
                    <a:pt x="17108" y="2173"/>
                    <a:pt x="9400" y="2916"/>
                  </a:cubicBezTo>
                  <a:cubicBezTo>
                    <a:pt x="1691" y="3660"/>
                    <a:pt x="12648" y="4789"/>
                    <a:pt x="9400" y="6048"/>
                  </a:cubicBezTo>
                  <a:cubicBezTo>
                    <a:pt x="6151" y="7308"/>
                    <a:pt x="6335" y="7724"/>
                    <a:pt x="9400" y="8316"/>
                  </a:cubicBezTo>
                  <a:cubicBezTo>
                    <a:pt x="12465" y="8908"/>
                    <a:pt x="12269" y="10039"/>
                    <a:pt x="9400" y="11232"/>
                  </a:cubicBezTo>
                  <a:cubicBezTo>
                    <a:pt x="6530" y="12424"/>
                    <a:pt x="14075" y="12856"/>
                    <a:pt x="9400" y="13716"/>
                  </a:cubicBezTo>
                  <a:cubicBezTo>
                    <a:pt x="4724" y="14575"/>
                    <a:pt x="14983" y="14851"/>
                    <a:pt x="9400" y="15767"/>
                  </a:cubicBezTo>
                  <a:cubicBezTo>
                    <a:pt x="3816" y="16684"/>
                    <a:pt x="3314" y="17429"/>
                    <a:pt x="9400" y="18683"/>
                  </a:cubicBezTo>
                  <a:cubicBezTo>
                    <a:pt x="15485" y="19937"/>
                    <a:pt x="763" y="20870"/>
                    <a:pt x="9400" y="21599"/>
                  </a:cubicBezTo>
                  <a:cubicBezTo>
                    <a:pt x="7670" y="21597"/>
                    <a:pt x="6235" y="21597"/>
                    <a:pt x="4363" y="21599"/>
                  </a:cubicBezTo>
                  <a:cubicBezTo>
                    <a:pt x="2578" y="20286"/>
                    <a:pt x="-4492" y="19521"/>
                    <a:pt x="4363" y="18683"/>
                  </a:cubicBezTo>
                  <a:cubicBezTo>
                    <a:pt x="13217" y="17845"/>
                    <a:pt x="5837" y="17372"/>
                    <a:pt x="4363" y="16631"/>
                  </a:cubicBezTo>
                  <a:cubicBezTo>
                    <a:pt x="2888" y="15890"/>
                    <a:pt x="7019" y="15143"/>
                    <a:pt x="4363" y="14580"/>
                  </a:cubicBezTo>
                  <a:cubicBezTo>
                    <a:pt x="1706" y="14016"/>
                    <a:pt x="1428" y="12869"/>
                    <a:pt x="4363" y="12312"/>
                  </a:cubicBezTo>
                  <a:cubicBezTo>
                    <a:pt x="7297" y="11755"/>
                    <a:pt x="9370" y="10185"/>
                    <a:pt x="4363" y="9612"/>
                  </a:cubicBezTo>
                  <a:cubicBezTo>
                    <a:pt x="-645" y="9039"/>
                    <a:pt x="2174" y="8166"/>
                    <a:pt x="4363" y="7560"/>
                  </a:cubicBezTo>
                  <a:cubicBezTo>
                    <a:pt x="6551" y="6954"/>
                    <a:pt x="191" y="6405"/>
                    <a:pt x="4363" y="5508"/>
                  </a:cubicBezTo>
                  <a:cubicBezTo>
                    <a:pt x="8534" y="4611"/>
                    <a:pt x="-2202" y="3663"/>
                    <a:pt x="4363" y="2376"/>
                  </a:cubicBezTo>
                  <a:cubicBezTo>
                    <a:pt x="10927" y="1090"/>
                    <a:pt x="5138" y="502"/>
                    <a:pt x="4363" y="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6848" t="0" r="5012" b="0"/>
          <a:stretch>
            <a:fillRect/>
          </a:stretch>
        </p:blipFill>
        <p:spPr>
          <a:xfrm>
            <a:off x="5169291" y="1605143"/>
            <a:ext cx="6766792" cy="3647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25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23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4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26" name="CasellaDiTesto 23"/>
          <p:cNvSpPr txBox="1"/>
          <p:nvPr/>
        </p:nvSpPr>
        <p:spPr>
          <a:xfrm>
            <a:off x="618212" y="877029"/>
            <a:ext cx="805180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Searching for </a:t>
            </a:r>
            <a:r>
              <a:rPr b="1">
                <a:solidFill>
                  <a:srgbClr val="FF0000"/>
                </a:solidFill>
              </a:rPr>
              <a:t>missing data</a:t>
            </a:r>
          </a:p>
        </p:txBody>
      </p:sp>
      <p:sp>
        <p:nvSpPr>
          <p:cNvPr id="427" name="Segnaposto contenuto 16"/>
          <p:cNvSpPr txBox="1"/>
          <p:nvPr>
            <p:ph type="body" sz="quarter" idx="1"/>
          </p:nvPr>
        </p:nvSpPr>
        <p:spPr>
          <a:xfrm>
            <a:off x="572492" y="2206624"/>
            <a:ext cx="7564512" cy="491579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spcBef>
                <a:spcPts val="900"/>
              </a:spcBef>
              <a:buSzTx/>
              <a:buNone/>
              <a:defRPr sz="2112"/>
            </a:pPr>
            <a:r>
              <a:t>A total of </a:t>
            </a:r>
            <a:r>
              <a:rPr b="1">
                <a:solidFill>
                  <a:srgbClr val="FFC000"/>
                </a:solidFill>
              </a:rPr>
              <a:t>10 missing </a:t>
            </a:r>
            <a:r>
              <a:t>values were found in the </a:t>
            </a:r>
            <a:r>
              <a:rPr b="1">
                <a:solidFill>
                  <a:srgbClr val="00B050"/>
                </a:solidFill>
              </a:rPr>
              <a:t>'price'</a:t>
            </a:r>
            <a:r>
              <a:t> variable.</a:t>
            </a:r>
          </a:p>
        </p:txBody>
      </p:sp>
      <p:sp>
        <p:nvSpPr>
          <p:cNvPr id="428" name="Segnaposto contenuto 16"/>
          <p:cNvSpPr txBox="1"/>
          <p:nvPr/>
        </p:nvSpPr>
        <p:spPr>
          <a:xfrm>
            <a:off x="618212" y="2586358"/>
            <a:ext cx="7473072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:r>
              <a:t>This represents a loss of approximately</a:t>
            </a:r>
          </a:p>
        </p:txBody>
      </p:sp>
      <p:sp>
        <p:nvSpPr>
          <p:cNvPr id="429" name="CasellaDiTesto 9"/>
          <p:cNvSpPr txBox="1"/>
          <p:nvPr/>
        </p:nvSpPr>
        <p:spPr>
          <a:xfrm>
            <a:off x="5511866" y="2738709"/>
            <a:ext cx="3540117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/>
            </a:lvl1pPr>
          </a:lstStyle>
          <a:p>
            <a:pPr/>
            <a:r>
              <a:t>1.93%</a:t>
            </a:r>
          </a:p>
        </p:txBody>
      </p:sp>
      <p:sp>
        <p:nvSpPr>
          <p:cNvPr id="430" name="Segnaposto contenuto 16"/>
          <p:cNvSpPr txBox="1"/>
          <p:nvPr/>
        </p:nvSpPr>
        <p:spPr>
          <a:xfrm>
            <a:off x="8761456" y="4033127"/>
            <a:ext cx="2951256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:r>
              <a:t>of the dataset's rows.</a:t>
            </a:r>
          </a:p>
        </p:txBody>
      </p:sp>
      <p:pic>
        <p:nvPicPr>
          <p:cNvPr id="4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42039" y="4888615"/>
            <a:ext cx="1969385" cy="196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egnaposto contenuto 16"/>
          <p:cNvSpPr txBox="1"/>
          <p:nvPr/>
        </p:nvSpPr>
        <p:spPr>
          <a:xfrm>
            <a:off x="15060012" y="5722837"/>
            <a:ext cx="5636101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i="1" sz="2200"/>
            </a:pPr>
            <a:r>
              <a:t>We decided to </a:t>
            </a:r>
            <a:r>
              <a:rPr b="1">
                <a:solidFill>
                  <a:srgbClr val="FF0000"/>
                </a:solidFill>
              </a:rPr>
              <a:t>remove</a:t>
            </a:r>
            <a:r>
              <a:t> those rows.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37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35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6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38" name="CasellaDiTesto 23"/>
          <p:cNvSpPr txBox="1"/>
          <p:nvPr/>
        </p:nvSpPr>
        <p:spPr>
          <a:xfrm>
            <a:off x="618212" y="877029"/>
            <a:ext cx="805180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Searching for </a:t>
            </a:r>
            <a:r>
              <a:rPr b="1">
                <a:solidFill>
                  <a:srgbClr val="FF0000"/>
                </a:solidFill>
              </a:rPr>
              <a:t>missing data</a:t>
            </a:r>
          </a:p>
        </p:txBody>
      </p:sp>
      <p:sp>
        <p:nvSpPr>
          <p:cNvPr id="439" name="Segnaposto contenuto 16"/>
          <p:cNvSpPr txBox="1"/>
          <p:nvPr/>
        </p:nvSpPr>
        <p:spPr>
          <a:xfrm>
            <a:off x="618212" y="2586358"/>
            <a:ext cx="7473072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:r>
              <a:t>This represents a loss of approximately</a:t>
            </a:r>
          </a:p>
        </p:txBody>
      </p:sp>
      <p:sp>
        <p:nvSpPr>
          <p:cNvPr id="440" name="CasellaDiTesto 9"/>
          <p:cNvSpPr txBox="1"/>
          <p:nvPr/>
        </p:nvSpPr>
        <p:spPr>
          <a:xfrm>
            <a:off x="5511866" y="2738709"/>
            <a:ext cx="3540117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800"/>
            </a:lvl1pPr>
          </a:lstStyle>
          <a:p>
            <a:pPr/>
            <a:r>
              <a:t>1.93%</a:t>
            </a:r>
          </a:p>
        </p:txBody>
      </p:sp>
      <p:sp>
        <p:nvSpPr>
          <p:cNvPr id="441" name="Segnaposto contenuto 16"/>
          <p:cNvSpPr txBox="1"/>
          <p:nvPr/>
        </p:nvSpPr>
        <p:spPr>
          <a:xfrm>
            <a:off x="8761456" y="4033127"/>
            <a:ext cx="2951256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200"/>
            </a:lvl1pPr>
          </a:lstStyle>
          <a:p>
            <a:pPr/>
            <a:r>
              <a:t>of the dataset's rows.</a:t>
            </a:r>
          </a:p>
        </p:txBody>
      </p:sp>
      <p:pic>
        <p:nvPicPr>
          <p:cNvPr id="4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832" y="4680291"/>
            <a:ext cx="1969386" cy="196938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egnaposto contenuto 16"/>
          <p:cNvSpPr txBox="1"/>
          <p:nvPr/>
        </p:nvSpPr>
        <p:spPr>
          <a:xfrm>
            <a:off x="3240843" y="5479677"/>
            <a:ext cx="5636100" cy="491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749808">
              <a:lnSpc>
                <a:spcPct val="72000"/>
              </a:lnSpc>
              <a:spcBef>
                <a:spcPts val="800"/>
              </a:spcBef>
              <a:defRPr i="1" sz="1476"/>
            </a:pPr>
            <a:r>
              <a:t>We decided to </a:t>
            </a:r>
            <a:r>
              <a:rPr b="1" sz="2788">
                <a:solidFill>
                  <a:srgbClr val="FF0000"/>
                </a:solidFill>
              </a:rPr>
              <a:t>remove</a:t>
            </a:r>
            <a:r>
              <a:t> those rows.</a:t>
            </a:r>
          </a:p>
        </p:txBody>
      </p:sp>
      <p:sp>
        <p:nvSpPr>
          <p:cNvPr id="444" name="Segnaposto contenuto 16"/>
          <p:cNvSpPr txBox="1"/>
          <p:nvPr>
            <p:ph type="body" sz="quarter" idx="1"/>
          </p:nvPr>
        </p:nvSpPr>
        <p:spPr>
          <a:xfrm>
            <a:off x="572492" y="2206624"/>
            <a:ext cx="7564512" cy="491579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spcBef>
                <a:spcPts val="900"/>
              </a:spcBef>
              <a:buSzTx/>
              <a:buNone/>
              <a:defRPr sz="2112"/>
            </a:pPr>
            <a:r>
              <a:t>A total of </a:t>
            </a:r>
            <a:r>
              <a:rPr b="1">
                <a:solidFill>
                  <a:srgbClr val="FFC000"/>
                </a:solidFill>
              </a:rPr>
              <a:t>10 missing </a:t>
            </a:r>
            <a:r>
              <a:t>values were found in the </a:t>
            </a:r>
            <a:r>
              <a:rPr b="1">
                <a:solidFill>
                  <a:srgbClr val="00B050"/>
                </a:solidFill>
              </a:rPr>
              <a:t>'price'</a:t>
            </a:r>
            <a:r>
              <a:t> variable.</a:t>
            </a:r>
          </a:p>
        </p:txBody>
      </p:sp>
      <p:sp>
        <p:nvSpPr>
          <p:cNvPr id="445" name="CasellaDiTesto 8"/>
          <p:cNvSpPr txBox="1"/>
          <p:nvPr/>
        </p:nvSpPr>
        <p:spPr>
          <a:xfrm>
            <a:off x="447811" y="7219926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This helps us identify highly correlated variables and ensure the reliability of our regression coefficients.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20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Titolo 1"/>
          <p:cNvSpPr txBox="1"/>
          <p:nvPr>
            <p:ph type="title"/>
          </p:nvPr>
        </p:nvSpPr>
        <p:spPr>
          <a:xfrm>
            <a:off x="630936" y="639519"/>
            <a:ext cx="3429001" cy="1719073"/>
          </a:xfrm>
          <a:prstGeom prst="rect">
            <a:avLst/>
          </a:prstGeom>
        </p:spPr>
        <p:txBody>
          <a:bodyPr anchor="b"/>
          <a:lstStyle>
            <a:lvl1pPr>
              <a:defRPr sz="3800"/>
            </a:lvl1pPr>
          </a:lstStyle>
          <a:p>
            <a:pPr/>
            <a:r>
              <a:t>Aircraft as a growing market</a:t>
            </a:r>
          </a:p>
        </p:txBody>
      </p:sp>
      <p:grpSp>
        <p:nvGrpSpPr>
          <p:cNvPr id="108" name="sketch line"/>
          <p:cNvGrpSpPr/>
          <p:nvPr/>
        </p:nvGrpSpPr>
        <p:grpSpPr>
          <a:xfrm>
            <a:off x="643176" y="2558087"/>
            <a:ext cx="3255323" cy="46547"/>
            <a:chOff x="0" y="0"/>
            <a:chExt cx="3255321" cy="46546"/>
          </a:xfrm>
        </p:grpSpPr>
        <p:sp>
          <p:nvSpPr>
            <p:cNvPr id="106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9" name="Segnaposto contenuto 16"/>
          <p:cNvSpPr txBox="1"/>
          <p:nvPr>
            <p:ph type="body" sz="quarter" idx="1"/>
          </p:nvPr>
        </p:nvSpPr>
        <p:spPr>
          <a:xfrm>
            <a:off x="630936" y="2807207"/>
            <a:ext cx="3429001" cy="341071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200"/>
            </a:pPr>
            <a:r>
              <a:t>The global aircraft market size was estimated at USD </a:t>
            </a:r>
            <a:r>
              <a:rPr b="1">
                <a:solidFill>
                  <a:srgbClr val="FFC000"/>
                </a:solidFill>
              </a:rPr>
              <a:t>426.42 billion</a:t>
            </a:r>
            <a:r>
              <a:t> in </a:t>
            </a:r>
            <a:r>
              <a:rPr b="1">
                <a:solidFill>
                  <a:srgbClr val="FFC000"/>
                </a:solidFill>
              </a:rPr>
              <a:t>2024</a:t>
            </a:r>
            <a:r>
              <a:t> and is </a:t>
            </a:r>
            <a:r>
              <a:rPr b="1"/>
              <a:t>projected to hit </a:t>
            </a:r>
            <a:r>
              <a:t>around USD </a:t>
            </a:r>
            <a:r>
              <a:rPr b="1">
                <a:solidFill>
                  <a:srgbClr val="FF0000"/>
                </a:solidFill>
              </a:rPr>
              <a:t>601.51 billion</a:t>
            </a:r>
            <a:r>
              <a:rPr b="1"/>
              <a:t> </a:t>
            </a:r>
            <a:r>
              <a:t>by </a:t>
            </a:r>
            <a:r>
              <a:rPr b="1">
                <a:solidFill>
                  <a:srgbClr val="FF0000"/>
                </a:solidFill>
              </a:rPr>
              <a:t>2034</a:t>
            </a:r>
          </a:p>
        </p:txBody>
      </p:sp>
      <p:pic>
        <p:nvPicPr>
          <p:cNvPr id="110" name="Immagine 26" descr="Immagine 26"/>
          <p:cNvPicPr>
            <a:picLocks noChangeAspect="1"/>
          </p:cNvPicPr>
          <p:nvPr/>
        </p:nvPicPr>
        <p:blipFill>
          <a:blip r:embed="rId2">
            <a:extLst/>
          </a:blip>
          <a:srcRect l="708" t="2354" r="1719" b="2056"/>
          <a:stretch>
            <a:fillRect/>
          </a:stretch>
        </p:blipFill>
        <p:spPr>
          <a:xfrm>
            <a:off x="4654295" y="1526789"/>
            <a:ext cx="6903722" cy="3804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50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48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9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51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Calculating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452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453" name="Tabella 3082"/>
          <p:cNvGraphicFramePr/>
          <p:nvPr/>
        </p:nvGraphicFramePr>
        <p:xfrm>
          <a:off x="772875" y="1979272"/>
          <a:ext cx="4874909" cy="3599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172.36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133.36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94.26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27.04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24.51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20.30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10.60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8.62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454" name="Tabella 3086"/>
          <p:cNvGraphicFramePr/>
          <p:nvPr/>
        </p:nvGraphicFramePr>
        <p:xfrm>
          <a:off x="6480914" y="1979272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7.25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6.51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4.54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2.71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59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57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60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Calculating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461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462" name="Tabella 3082"/>
          <p:cNvGraphicFramePr/>
          <p:nvPr/>
        </p:nvGraphicFramePr>
        <p:xfrm>
          <a:off x="772875" y="1979272"/>
          <a:ext cx="4874909" cy="3599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172.36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133.36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94.26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CDFEF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27.04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24.51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20.30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10.60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8.62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3" name="Tabella 3086"/>
          <p:cNvGraphicFramePr/>
          <p:nvPr/>
        </p:nvGraphicFramePr>
        <p:xfrm>
          <a:off x="6480914" y="1979272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7.25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6.51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4.54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2.71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68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66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7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69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Calculating the </a:t>
            </a:r>
            <a:r>
              <a:rPr b="1">
                <a:solidFill>
                  <a:srgbClr val="FF0000"/>
                </a:solidFill>
              </a:rPr>
              <a:t>Skewness</a:t>
            </a:r>
          </a:p>
        </p:txBody>
      </p:sp>
      <p:sp>
        <p:nvSpPr>
          <p:cNvPr id="470" name="CasellaDiTesto 3"/>
          <p:cNvSpPr txBox="1"/>
          <p:nvPr/>
        </p:nvSpPr>
        <p:spPr>
          <a:xfrm>
            <a:off x="634063" y="5810925"/>
            <a:ext cx="10849660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We </a:t>
            </a:r>
            <a:r>
              <a:rPr b="1" u="sng"/>
              <a:t>evaluate the symmetry</a:t>
            </a:r>
            <a:r>
              <a:t> of the numerical variable distributions. This helps us </a:t>
            </a:r>
            <a:r>
              <a:rPr b="1" u="sng"/>
              <a:t>detect potential distortions</a:t>
            </a:r>
            <a:r>
              <a:t> that might affect model performance…</a:t>
            </a:r>
          </a:p>
        </p:txBody>
      </p:sp>
      <p:graphicFrame>
        <p:nvGraphicFramePr>
          <p:cNvPr id="471" name="Tabella 3082"/>
          <p:cNvGraphicFramePr/>
          <p:nvPr/>
        </p:nvGraphicFramePr>
        <p:xfrm>
          <a:off x="772875" y="2159597"/>
          <a:ext cx="4874909" cy="31997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Skewness 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5.04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4.29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3.00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2.94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2.19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472" name="Tabella 3086"/>
          <p:cNvGraphicFramePr/>
          <p:nvPr/>
        </p:nvGraphicFramePr>
        <p:xfrm>
          <a:off x="6480914" y="2162173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Skewness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2.10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1.74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1.69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1.37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1.05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0.94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0.70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473" name="CasellaDiTesto 1"/>
          <p:cNvSpPr txBox="1"/>
          <p:nvPr/>
        </p:nvSpPr>
        <p:spPr>
          <a:xfrm>
            <a:off x="12577945" y="5810923"/>
            <a:ext cx="1084965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… And decided to </a:t>
            </a:r>
            <a:r>
              <a:rPr b="1" u="sng"/>
              <a:t>apply a log transformation </a:t>
            </a:r>
            <a:r>
              <a:t>to all variables with </a:t>
            </a:r>
            <a:r>
              <a:rPr b="1">
                <a:solidFill>
                  <a:srgbClr val="FF0000"/>
                </a:solidFill>
              </a:rPr>
              <a:t>skewness greater than 1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78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476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7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79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Calculating the </a:t>
            </a:r>
            <a:r>
              <a:rPr b="1">
                <a:solidFill>
                  <a:srgbClr val="FF0000"/>
                </a:solidFill>
              </a:rPr>
              <a:t>Skewness</a:t>
            </a:r>
          </a:p>
        </p:txBody>
      </p:sp>
      <p:sp>
        <p:nvSpPr>
          <p:cNvPr id="480" name="CasellaDiTesto 3"/>
          <p:cNvSpPr txBox="1"/>
          <p:nvPr/>
        </p:nvSpPr>
        <p:spPr>
          <a:xfrm>
            <a:off x="-11071414" y="5693178"/>
            <a:ext cx="1084965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We </a:t>
            </a:r>
            <a:r>
              <a:rPr b="1" u="sng"/>
              <a:t>evaluate the symmetry</a:t>
            </a:r>
            <a:r>
              <a:t> of the numerical variable distributions. This helps us </a:t>
            </a:r>
            <a:r>
              <a:rPr b="1" u="sng"/>
              <a:t>detect potential distortions</a:t>
            </a:r>
            <a:r>
              <a:t> that might affect model performance…</a:t>
            </a:r>
          </a:p>
        </p:txBody>
      </p:sp>
      <p:graphicFrame>
        <p:nvGraphicFramePr>
          <p:cNvPr id="481" name="Tabella 3082"/>
          <p:cNvGraphicFramePr/>
          <p:nvPr/>
        </p:nvGraphicFramePr>
        <p:xfrm>
          <a:off x="772875" y="2159597"/>
          <a:ext cx="4874909" cy="31997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Skewness 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5.04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4.29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2.94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2.19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2" name="Tabella 3086"/>
          <p:cNvGraphicFramePr/>
          <p:nvPr/>
        </p:nvGraphicFramePr>
        <p:xfrm>
          <a:off x="6480914" y="2162173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Skewness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2.10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1.74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1.69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1.37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1.05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0.94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0.70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483" name="CasellaDiTesto 1"/>
          <p:cNvSpPr txBox="1"/>
          <p:nvPr/>
        </p:nvSpPr>
        <p:spPr>
          <a:xfrm>
            <a:off x="718453" y="5693179"/>
            <a:ext cx="10849660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… And decided to </a:t>
            </a:r>
            <a:r>
              <a:rPr b="1" u="sng"/>
              <a:t>apply a log transformation </a:t>
            </a:r>
            <a:r>
              <a:t>to all variables with </a:t>
            </a:r>
            <a:r>
              <a:rPr b="1">
                <a:solidFill>
                  <a:srgbClr val="FF0000"/>
                </a:solidFill>
              </a:rPr>
              <a:t>skewness greater than 1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6" name="CasellaDiTesto 23"/>
          <p:cNvSpPr txBox="1"/>
          <p:nvPr/>
        </p:nvSpPr>
        <p:spPr>
          <a:xfrm>
            <a:off x="684602" y="639193"/>
            <a:ext cx="3480370" cy="3573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Overall results</a:t>
            </a:r>
          </a:p>
        </p:txBody>
      </p:sp>
      <p:grpSp>
        <p:nvGrpSpPr>
          <p:cNvPr id="489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487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8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90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4608" y="18288"/>
            <a:ext cx="6841723" cy="6841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3" name="CasellaDiTesto 23"/>
          <p:cNvSpPr txBox="1"/>
          <p:nvPr/>
        </p:nvSpPr>
        <p:spPr>
          <a:xfrm>
            <a:off x="684602" y="639193"/>
            <a:ext cx="3480370" cy="3573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Overall results</a:t>
            </a:r>
          </a:p>
        </p:txBody>
      </p:sp>
      <p:grpSp>
        <p:nvGrpSpPr>
          <p:cNvPr id="496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494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5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97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4608" y="18288"/>
            <a:ext cx="6841723" cy="6841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magine 1" descr="Immagin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9574" y="19532"/>
            <a:ext cx="6856757" cy="6856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Some results</a:t>
            </a:r>
          </a:p>
        </p:txBody>
      </p:sp>
      <p:grpSp>
        <p:nvGrpSpPr>
          <p:cNvPr id="504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502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3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05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rcRect l="0" t="0" r="75045" b="74790"/>
          <a:stretch>
            <a:fillRect/>
          </a:stretch>
        </p:blipFill>
        <p:spPr>
          <a:xfrm>
            <a:off x="639053" y="1972166"/>
            <a:ext cx="4291087" cy="4291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magine 4" descr="Immagine 4"/>
          <p:cNvPicPr>
            <a:picLocks noChangeAspect="1"/>
          </p:cNvPicPr>
          <p:nvPr/>
        </p:nvPicPr>
        <p:blipFill>
          <a:blip r:embed="rId3">
            <a:extLst/>
          </a:blip>
          <a:srcRect l="1" t="0" r="74619" b="75094"/>
          <a:stretch>
            <a:fillRect/>
          </a:stretch>
        </p:blipFill>
        <p:spPr>
          <a:xfrm>
            <a:off x="7261862" y="1941913"/>
            <a:ext cx="4565647" cy="43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CasellaDiTesto 7"/>
          <p:cNvSpPr txBox="1"/>
          <p:nvPr/>
        </p:nvSpPr>
        <p:spPr>
          <a:xfrm>
            <a:off x="2294200" y="6293984"/>
            <a:ext cx="149670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Original</a:t>
            </a:r>
          </a:p>
        </p:txBody>
      </p:sp>
      <p:sp>
        <p:nvSpPr>
          <p:cNvPr id="508" name="CasellaDiTesto 8"/>
          <p:cNvSpPr txBox="1"/>
          <p:nvPr/>
        </p:nvSpPr>
        <p:spPr>
          <a:xfrm>
            <a:off x="8637328" y="6293985"/>
            <a:ext cx="24304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Log-Transformed</a:t>
            </a:r>
          </a:p>
        </p:txBody>
      </p:sp>
      <p:sp>
        <p:nvSpPr>
          <p:cNvPr id="509" name="Freccia a destra 11"/>
          <p:cNvSpPr/>
          <p:nvPr/>
        </p:nvSpPr>
        <p:spPr>
          <a:xfrm>
            <a:off x="5376826" y="3872086"/>
            <a:ext cx="1379656" cy="44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2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Some results</a:t>
            </a:r>
          </a:p>
        </p:txBody>
      </p:sp>
      <p:grpSp>
        <p:nvGrpSpPr>
          <p:cNvPr id="515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513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4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16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rcRect l="25064" t="24790" r="49978" b="50000"/>
          <a:stretch>
            <a:fillRect/>
          </a:stretch>
        </p:blipFill>
        <p:spPr>
          <a:xfrm>
            <a:off x="638881" y="1972166"/>
            <a:ext cx="4291259" cy="4291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Immagine 4" descr="Immagine 4"/>
          <p:cNvPicPr>
            <a:picLocks noChangeAspect="1"/>
          </p:cNvPicPr>
          <p:nvPr/>
        </p:nvPicPr>
        <p:blipFill>
          <a:blip r:embed="rId3">
            <a:extLst/>
          </a:blip>
          <a:srcRect l="25046" t="24918" r="49573" b="50176"/>
          <a:stretch>
            <a:fillRect/>
          </a:stretch>
        </p:blipFill>
        <p:spPr>
          <a:xfrm>
            <a:off x="7261862" y="1941913"/>
            <a:ext cx="4565647" cy="43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CasellaDiTesto 7"/>
          <p:cNvSpPr txBox="1"/>
          <p:nvPr/>
        </p:nvSpPr>
        <p:spPr>
          <a:xfrm>
            <a:off x="2294200" y="6293984"/>
            <a:ext cx="149670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Original</a:t>
            </a:r>
          </a:p>
        </p:txBody>
      </p:sp>
      <p:sp>
        <p:nvSpPr>
          <p:cNvPr id="519" name="CasellaDiTesto 8"/>
          <p:cNvSpPr txBox="1"/>
          <p:nvPr/>
        </p:nvSpPr>
        <p:spPr>
          <a:xfrm>
            <a:off x="8637328" y="6293985"/>
            <a:ext cx="24304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Log-Transformed</a:t>
            </a:r>
          </a:p>
        </p:txBody>
      </p:sp>
      <p:sp>
        <p:nvSpPr>
          <p:cNvPr id="520" name="Freccia a destra 11"/>
          <p:cNvSpPr/>
          <p:nvPr/>
        </p:nvSpPr>
        <p:spPr>
          <a:xfrm>
            <a:off x="5376826" y="3872086"/>
            <a:ext cx="1379656" cy="44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3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Some results</a:t>
            </a:r>
          </a:p>
        </p:txBody>
      </p:sp>
      <p:grpSp>
        <p:nvGrpSpPr>
          <p:cNvPr id="526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524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27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rcRect l="0" t="50177" r="75043" b="24612"/>
          <a:stretch>
            <a:fillRect/>
          </a:stretch>
        </p:blipFill>
        <p:spPr>
          <a:xfrm>
            <a:off x="638881" y="1972166"/>
            <a:ext cx="4291259" cy="4291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magine 4" descr="Immagine 4"/>
          <p:cNvPicPr>
            <a:picLocks noChangeAspect="1"/>
          </p:cNvPicPr>
          <p:nvPr/>
        </p:nvPicPr>
        <p:blipFill>
          <a:blip r:embed="rId3">
            <a:extLst/>
          </a:blip>
          <a:srcRect l="1433" t="50420" r="73186" b="24673"/>
          <a:stretch>
            <a:fillRect/>
          </a:stretch>
        </p:blipFill>
        <p:spPr>
          <a:xfrm>
            <a:off x="7261862" y="1941913"/>
            <a:ext cx="4565647" cy="43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asellaDiTesto 7"/>
          <p:cNvSpPr txBox="1"/>
          <p:nvPr/>
        </p:nvSpPr>
        <p:spPr>
          <a:xfrm>
            <a:off x="2294200" y="6293984"/>
            <a:ext cx="149670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Original</a:t>
            </a:r>
          </a:p>
        </p:txBody>
      </p:sp>
      <p:sp>
        <p:nvSpPr>
          <p:cNvPr id="530" name="CasellaDiTesto 8"/>
          <p:cNvSpPr txBox="1"/>
          <p:nvPr/>
        </p:nvSpPr>
        <p:spPr>
          <a:xfrm>
            <a:off x="8637328" y="6293985"/>
            <a:ext cx="24304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Log-Transformed</a:t>
            </a:r>
          </a:p>
        </p:txBody>
      </p:sp>
      <p:sp>
        <p:nvSpPr>
          <p:cNvPr id="531" name="Freccia a destra 11"/>
          <p:cNvSpPr/>
          <p:nvPr/>
        </p:nvSpPr>
        <p:spPr>
          <a:xfrm>
            <a:off x="5376826" y="3872086"/>
            <a:ext cx="1379656" cy="44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4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Some results</a:t>
            </a:r>
          </a:p>
        </p:txBody>
      </p:sp>
      <p:grpSp>
        <p:nvGrpSpPr>
          <p:cNvPr id="537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535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6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38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rcRect l="24554" t="74887" r="50488" b="0"/>
          <a:stretch>
            <a:fillRect/>
          </a:stretch>
        </p:blipFill>
        <p:spPr>
          <a:xfrm>
            <a:off x="638881" y="1972166"/>
            <a:ext cx="4291259" cy="427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Immagine 4" descr="Immagine 4"/>
          <p:cNvPicPr>
            <a:picLocks noChangeAspect="1"/>
          </p:cNvPicPr>
          <p:nvPr/>
        </p:nvPicPr>
        <p:blipFill>
          <a:blip r:embed="rId3">
            <a:extLst/>
          </a:blip>
          <a:srcRect l="25652" t="75094" r="48967" b="0"/>
          <a:stretch>
            <a:fillRect/>
          </a:stretch>
        </p:blipFill>
        <p:spPr>
          <a:xfrm>
            <a:off x="7261862" y="1941913"/>
            <a:ext cx="4565647" cy="4321513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asellaDiTesto 7"/>
          <p:cNvSpPr txBox="1"/>
          <p:nvPr/>
        </p:nvSpPr>
        <p:spPr>
          <a:xfrm>
            <a:off x="2294200" y="6293984"/>
            <a:ext cx="149670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Original</a:t>
            </a:r>
          </a:p>
        </p:txBody>
      </p:sp>
      <p:sp>
        <p:nvSpPr>
          <p:cNvPr id="541" name="CasellaDiTesto 8"/>
          <p:cNvSpPr txBox="1"/>
          <p:nvPr/>
        </p:nvSpPr>
        <p:spPr>
          <a:xfrm>
            <a:off x="8637328" y="6293985"/>
            <a:ext cx="24304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Log-Transformed</a:t>
            </a:r>
          </a:p>
        </p:txBody>
      </p:sp>
      <p:sp>
        <p:nvSpPr>
          <p:cNvPr id="542" name="Freccia a destra 11"/>
          <p:cNvSpPr/>
          <p:nvPr/>
        </p:nvSpPr>
        <p:spPr>
          <a:xfrm>
            <a:off x="5376826" y="3872086"/>
            <a:ext cx="1379656" cy="4482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543" name="CasellaDiTesto 1"/>
          <p:cNvSpPr txBox="1"/>
          <p:nvPr/>
        </p:nvSpPr>
        <p:spPr>
          <a:xfrm>
            <a:off x="5422547" y="3410420"/>
            <a:ext cx="1156470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TARGET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pPr/>
            <a:r>
              <a:t>Aircraft as a Complex and Evolving Challenge</a:t>
            </a:r>
          </a:p>
        </p:txBody>
      </p:sp>
      <p:grpSp>
        <p:nvGrpSpPr>
          <p:cNvPr id="116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14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17" name="CasellaDiTesto 5"/>
          <p:cNvSpPr txBox="1"/>
          <p:nvPr/>
        </p:nvSpPr>
        <p:spPr>
          <a:xfrm>
            <a:off x="618212" y="2666862"/>
            <a:ext cx="6622114" cy="636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(e.g. electric propulsion, lighter materials) makes traditional valuation methods less effective.</a:t>
            </a:r>
          </a:p>
        </p:txBody>
      </p:sp>
      <p:pic>
        <p:nvPicPr>
          <p:cNvPr id="1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2519" r="1" b="2372"/>
          <a:stretch>
            <a:fillRect/>
          </a:stretch>
        </p:blipFill>
        <p:spPr>
          <a:xfrm>
            <a:off x="7675657" y="2093976"/>
            <a:ext cx="3941065" cy="4096512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CasellaDiTesto 8"/>
          <p:cNvSpPr txBox="1"/>
          <p:nvPr/>
        </p:nvSpPr>
        <p:spPr>
          <a:xfrm>
            <a:off x="618212" y="2205197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0000"/>
                </a:solidFill>
              </a:defRPr>
            </a:lvl1pPr>
          </a:lstStyle>
          <a:p>
            <a:pPr/>
            <a:r>
              <a:t>Technological innovation </a:t>
            </a:r>
          </a:p>
        </p:txBody>
      </p:sp>
      <p:sp>
        <p:nvSpPr>
          <p:cNvPr id="120" name="CasellaDiTesto 9"/>
          <p:cNvSpPr txBox="1"/>
          <p:nvPr/>
        </p:nvSpPr>
        <p:spPr>
          <a:xfrm>
            <a:off x="-6186780" y="3853284"/>
            <a:ext cx="6622114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supply chain issues, and regulatory changes add further uncertainty.</a:t>
            </a:r>
          </a:p>
        </p:txBody>
      </p:sp>
      <p:sp>
        <p:nvSpPr>
          <p:cNvPr id="121" name="CasellaDiTesto 10"/>
          <p:cNvSpPr txBox="1"/>
          <p:nvPr/>
        </p:nvSpPr>
        <p:spPr>
          <a:xfrm>
            <a:off x="-6186780" y="3429000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Market volatility</a:t>
            </a:r>
          </a:p>
        </p:txBody>
      </p:sp>
      <p:pic>
        <p:nvPicPr>
          <p:cNvPr id="12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28333" t="0" r="0" b="0"/>
          <a:stretch>
            <a:fillRect/>
          </a:stretch>
        </p:blipFill>
        <p:spPr>
          <a:xfrm>
            <a:off x="12578565" y="2414452"/>
            <a:ext cx="5227464" cy="3403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6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Correlation matrix</a:t>
            </a:r>
          </a:p>
        </p:txBody>
      </p:sp>
      <p:grpSp>
        <p:nvGrpSpPr>
          <p:cNvPr id="549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547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8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50" name="Immagine 2" descr="Immagin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1276" y="0"/>
            <a:ext cx="75007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3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Correlation matrix</a:t>
            </a:r>
          </a:p>
        </p:txBody>
      </p:sp>
      <p:grpSp>
        <p:nvGrpSpPr>
          <p:cNvPr id="556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554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5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57" name="Immagine 2" descr="Immagin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1276" y="0"/>
            <a:ext cx="7500725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magine 3" descr="Immagin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1276" y="0"/>
            <a:ext cx="750072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6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56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64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Old vs New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565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566" name="Tabella 3082"/>
          <p:cNvGraphicFramePr/>
          <p:nvPr/>
        </p:nvGraphicFramePr>
        <p:xfrm>
          <a:off x="772875" y="1979272"/>
          <a:ext cx="4874909" cy="3599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172.36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133.36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94.26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27.04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24.51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20.30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10.60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8.62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567" name="Tabella 3086"/>
          <p:cNvGraphicFramePr/>
          <p:nvPr/>
        </p:nvGraphicFramePr>
        <p:xfrm>
          <a:off x="6480914" y="1979272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7.25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6.51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4.54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2.71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72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570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1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73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574" name="Tabella 3082"/>
          <p:cNvGraphicFramePr/>
          <p:nvPr/>
        </p:nvGraphicFramePr>
        <p:xfrm>
          <a:off x="772875" y="1979272"/>
          <a:ext cx="4874909" cy="3599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172.36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133.36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94.26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CDFEF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27.04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24.51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20.30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10.60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8.62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75" name="Tabella 3086"/>
          <p:cNvGraphicFramePr/>
          <p:nvPr/>
        </p:nvGraphicFramePr>
        <p:xfrm>
          <a:off x="6480914" y="1979272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7.25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6.51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4.65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4.54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2.71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576" name="CasellaDiTesto 1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Old vs New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81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579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0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82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Old vs New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583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584" name="Tabella 3082"/>
          <p:cNvGraphicFramePr/>
          <p:nvPr/>
        </p:nvGraphicFramePr>
        <p:xfrm>
          <a:off x="772875" y="1979272"/>
          <a:ext cx="4874909" cy="3599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 Variation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- 117.53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- 116.17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- 74.99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CDFEF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- 8.21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- 2.82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- 1.03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+ 2.22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- 1.22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5" name="Tabella 3086"/>
          <p:cNvGraphicFramePr/>
          <p:nvPr/>
        </p:nvGraphicFramePr>
        <p:xfrm>
          <a:off x="6480914" y="1979272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 Variation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- 0.92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- 1.28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+ 0.45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+ 0.11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- 0.51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+ 1.01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+ 3.33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590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588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9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91" name="CasellaDiTesto 23"/>
          <p:cNvSpPr txBox="1"/>
          <p:nvPr/>
        </p:nvSpPr>
        <p:spPr>
          <a:xfrm>
            <a:off x="618212" y="877029"/>
            <a:ext cx="1116760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Old vs New </a:t>
            </a:r>
            <a:r>
              <a:rPr b="1">
                <a:solidFill>
                  <a:srgbClr val="FF0000"/>
                </a:solidFill>
              </a:rPr>
              <a:t>Variance Inflation Factor </a:t>
            </a:r>
          </a:p>
        </p:txBody>
      </p:sp>
      <p:sp>
        <p:nvSpPr>
          <p:cNvPr id="592" name="CasellaDiTesto 3"/>
          <p:cNvSpPr txBox="1"/>
          <p:nvPr/>
        </p:nvSpPr>
        <p:spPr>
          <a:xfrm>
            <a:off x="634063" y="5810925"/>
            <a:ext cx="10849660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This helps us identify </a:t>
            </a:r>
            <a:r>
              <a:rPr b="1" u="sng"/>
              <a:t>highly correlated variables</a:t>
            </a:r>
            <a:r>
              <a:rPr b="1"/>
              <a:t> </a:t>
            </a:r>
            <a:r>
              <a:t>and ensure </a:t>
            </a:r>
            <a:r>
              <a:rPr b="1" u="sng"/>
              <a:t>the reliability of our regression coefficients.</a:t>
            </a:r>
          </a:p>
        </p:txBody>
      </p:sp>
      <p:graphicFrame>
        <p:nvGraphicFramePr>
          <p:cNvPr id="593" name="Tabella 3082"/>
          <p:cNvGraphicFramePr/>
          <p:nvPr/>
        </p:nvGraphicFramePr>
        <p:xfrm>
          <a:off x="772875" y="1979272"/>
          <a:ext cx="4874909" cy="3599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54.83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17.19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CDFEF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18.83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21.69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12.82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7.40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4" name="Tabella 3086"/>
          <p:cNvGraphicFramePr/>
          <p:nvPr/>
        </p:nvGraphicFramePr>
        <p:xfrm>
          <a:off x="6480914" y="1979272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6.33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5.53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6.04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angle 3117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7" name="Graphic 33"/>
          <p:cNvSpPr/>
          <p:nvPr/>
        </p:nvSpPr>
        <p:spPr>
          <a:xfrm>
            <a:off x="1310784" y="0"/>
            <a:ext cx="957043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fill="norm" stroke="1" extrusionOk="0">
                <a:moveTo>
                  <a:pt x="21564" y="10924"/>
                </a:moveTo>
                <a:cubicBezTo>
                  <a:pt x="21535" y="10540"/>
                  <a:pt x="21553" y="10152"/>
                  <a:pt x="21537" y="9766"/>
                </a:cubicBezTo>
                <a:cubicBezTo>
                  <a:pt x="21500" y="8819"/>
                  <a:pt x="21391" y="7881"/>
                  <a:pt x="21211" y="6967"/>
                </a:cubicBezTo>
                <a:cubicBezTo>
                  <a:pt x="20760" y="4701"/>
                  <a:pt x="19879" y="2648"/>
                  <a:pt x="18662" y="1023"/>
                </a:cubicBezTo>
                <a:cubicBezTo>
                  <a:pt x="18404" y="682"/>
                  <a:pt x="18147" y="336"/>
                  <a:pt x="17885" y="0"/>
                </a:cubicBezTo>
                <a:lnTo>
                  <a:pt x="4232" y="0"/>
                </a:lnTo>
                <a:cubicBezTo>
                  <a:pt x="3548" y="840"/>
                  <a:pt x="2939" y="1792"/>
                  <a:pt x="2419" y="2836"/>
                </a:cubicBezTo>
                <a:cubicBezTo>
                  <a:pt x="1446" y="4767"/>
                  <a:pt x="757" y="6882"/>
                  <a:pt x="315" y="9156"/>
                </a:cubicBezTo>
                <a:cubicBezTo>
                  <a:pt x="258" y="9457"/>
                  <a:pt x="209" y="9762"/>
                  <a:pt x="155" y="10066"/>
                </a:cubicBezTo>
                <a:cubicBezTo>
                  <a:pt x="149" y="10098"/>
                  <a:pt x="155" y="10137"/>
                  <a:pt x="124" y="10167"/>
                </a:cubicBezTo>
                <a:cubicBezTo>
                  <a:pt x="138" y="9334"/>
                  <a:pt x="217" y="8505"/>
                  <a:pt x="360" y="7695"/>
                </a:cubicBezTo>
                <a:cubicBezTo>
                  <a:pt x="745" y="5498"/>
                  <a:pt x="1521" y="3597"/>
                  <a:pt x="2614" y="1939"/>
                </a:cubicBezTo>
                <a:cubicBezTo>
                  <a:pt x="3087" y="1224"/>
                  <a:pt x="3610" y="575"/>
                  <a:pt x="4174" y="2"/>
                </a:cubicBezTo>
                <a:lnTo>
                  <a:pt x="3966" y="2"/>
                </a:lnTo>
                <a:cubicBezTo>
                  <a:pt x="2887" y="1150"/>
                  <a:pt x="1972" y="2513"/>
                  <a:pt x="1271" y="4151"/>
                </a:cubicBezTo>
                <a:cubicBezTo>
                  <a:pt x="648" y="5610"/>
                  <a:pt x="241" y="7177"/>
                  <a:pt x="77" y="8865"/>
                </a:cubicBezTo>
                <a:cubicBezTo>
                  <a:pt x="-8" y="9715"/>
                  <a:pt x="-7" y="10573"/>
                  <a:pt x="7" y="11432"/>
                </a:cubicBezTo>
                <a:cubicBezTo>
                  <a:pt x="43" y="13680"/>
                  <a:pt x="513" y="15746"/>
                  <a:pt x="1344" y="17660"/>
                </a:cubicBezTo>
                <a:cubicBezTo>
                  <a:pt x="1892" y="18922"/>
                  <a:pt x="2603" y="19993"/>
                  <a:pt x="3422" y="20923"/>
                </a:cubicBezTo>
                <a:cubicBezTo>
                  <a:pt x="3626" y="21156"/>
                  <a:pt x="3836" y="21377"/>
                  <a:pt x="4051" y="21586"/>
                </a:cubicBezTo>
                <a:lnTo>
                  <a:pt x="4274" y="21586"/>
                </a:lnTo>
                <a:cubicBezTo>
                  <a:pt x="3135" y="20520"/>
                  <a:pt x="2177" y="19197"/>
                  <a:pt x="1444" y="17564"/>
                </a:cubicBezTo>
                <a:cubicBezTo>
                  <a:pt x="1358" y="17371"/>
                  <a:pt x="1272" y="17175"/>
                  <a:pt x="1198" y="16969"/>
                </a:cubicBezTo>
                <a:cubicBezTo>
                  <a:pt x="1224" y="16957"/>
                  <a:pt x="1229" y="16981"/>
                  <a:pt x="1237" y="16998"/>
                </a:cubicBezTo>
                <a:cubicBezTo>
                  <a:pt x="2054" y="18808"/>
                  <a:pt x="3104" y="20310"/>
                  <a:pt x="4324" y="21588"/>
                </a:cubicBezTo>
                <a:lnTo>
                  <a:pt x="17153" y="21600"/>
                </a:lnTo>
                <a:cubicBezTo>
                  <a:pt x="17455" y="21286"/>
                  <a:pt x="17746" y="20951"/>
                  <a:pt x="18023" y="20596"/>
                </a:cubicBezTo>
                <a:cubicBezTo>
                  <a:pt x="19282" y="18985"/>
                  <a:pt x="20268" y="17104"/>
                  <a:pt x="20891" y="14871"/>
                </a:cubicBezTo>
                <a:cubicBezTo>
                  <a:pt x="21173" y="13866"/>
                  <a:pt x="21359" y="12813"/>
                  <a:pt x="21442" y="11740"/>
                </a:cubicBezTo>
                <a:cubicBezTo>
                  <a:pt x="21447" y="11680"/>
                  <a:pt x="21452" y="11620"/>
                  <a:pt x="21458" y="11552"/>
                </a:cubicBezTo>
                <a:cubicBezTo>
                  <a:pt x="21484" y="11577"/>
                  <a:pt x="21477" y="11611"/>
                  <a:pt x="21477" y="11637"/>
                </a:cubicBezTo>
                <a:cubicBezTo>
                  <a:pt x="21499" y="12615"/>
                  <a:pt x="21415" y="13592"/>
                  <a:pt x="21228" y="14535"/>
                </a:cubicBezTo>
                <a:cubicBezTo>
                  <a:pt x="20885" y="16267"/>
                  <a:pt x="20241" y="17765"/>
                  <a:pt x="19384" y="19094"/>
                </a:cubicBezTo>
                <a:cubicBezTo>
                  <a:pt x="18759" y="20063"/>
                  <a:pt x="18051" y="20887"/>
                  <a:pt x="17280" y="21600"/>
                </a:cubicBezTo>
                <a:lnTo>
                  <a:pt x="17507" y="21600"/>
                </a:lnTo>
                <a:cubicBezTo>
                  <a:pt x="18435" y="20714"/>
                  <a:pt x="19263" y="19667"/>
                  <a:pt x="19955" y="18409"/>
                </a:cubicBezTo>
                <a:cubicBezTo>
                  <a:pt x="20582" y="17272"/>
                  <a:pt x="21056" y="16025"/>
                  <a:pt x="21336" y="14640"/>
                </a:cubicBezTo>
                <a:cubicBezTo>
                  <a:pt x="21475" y="13955"/>
                  <a:pt x="21560" y="13251"/>
                  <a:pt x="21591" y="12541"/>
                </a:cubicBezTo>
                <a:cubicBezTo>
                  <a:pt x="21592" y="12515"/>
                  <a:pt x="21576" y="11082"/>
                  <a:pt x="21564" y="10924"/>
                </a:cubicBezTo>
                <a:close/>
                <a:moveTo>
                  <a:pt x="19053" y="1851"/>
                </a:moveTo>
                <a:cubicBezTo>
                  <a:pt x="20517" y="4137"/>
                  <a:pt x="21302" y="6813"/>
                  <a:pt x="21409" y="9877"/>
                </a:cubicBezTo>
                <a:cubicBezTo>
                  <a:pt x="21032" y="6970"/>
                  <a:pt x="20297" y="4267"/>
                  <a:pt x="19053" y="18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98" name="CasellaDiTesto 23"/>
          <p:cNvSpPr txBox="1"/>
          <p:nvPr/>
        </p:nvSpPr>
        <p:spPr>
          <a:xfrm>
            <a:off x="2604435" y="955309"/>
            <a:ext cx="6983130" cy="289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solidFill>
                  <a:srgbClr val="FFFFFF"/>
                </a:solidFill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Not enough</a:t>
            </a:r>
          </a:p>
        </p:txBody>
      </p:sp>
      <p:grpSp>
        <p:nvGrpSpPr>
          <p:cNvPr id="601" name="sketch line"/>
          <p:cNvGrpSpPr/>
          <p:nvPr/>
        </p:nvGrpSpPr>
        <p:grpSpPr>
          <a:xfrm>
            <a:off x="3973735" y="4150608"/>
            <a:ext cx="4244291" cy="52391"/>
            <a:chOff x="0" y="0"/>
            <a:chExt cx="4244289" cy="52390"/>
          </a:xfrm>
        </p:grpSpPr>
        <p:sp>
          <p:nvSpPr>
            <p:cNvPr id="599" name="Forma"/>
            <p:cNvSpPr/>
            <p:nvPr/>
          </p:nvSpPr>
          <p:spPr>
            <a:xfrm>
              <a:off x="470" y="1604"/>
              <a:ext cx="4243820" cy="4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3921" fill="norm" stroke="1" extrusionOk="0">
                  <a:moveTo>
                    <a:pt x="0" y="5946"/>
                  </a:moveTo>
                  <a:cubicBezTo>
                    <a:pt x="652" y="10752"/>
                    <a:pt x="1591" y="6262"/>
                    <a:pt x="2869" y="5946"/>
                  </a:cubicBezTo>
                  <a:cubicBezTo>
                    <a:pt x="4147" y="5631"/>
                    <a:pt x="4261" y="8322"/>
                    <a:pt x="5306" y="5946"/>
                  </a:cubicBezTo>
                  <a:cubicBezTo>
                    <a:pt x="6352" y="3571"/>
                    <a:pt x="8084" y="-2116"/>
                    <a:pt x="8823" y="5946"/>
                  </a:cubicBezTo>
                  <a:cubicBezTo>
                    <a:pt x="9563" y="14009"/>
                    <a:pt x="10447" y="7615"/>
                    <a:pt x="11693" y="5946"/>
                  </a:cubicBezTo>
                  <a:cubicBezTo>
                    <a:pt x="12938" y="4277"/>
                    <a:pt x="13740" y="-632"/>
                    <a:pt x="14562" y="5946"/>
                  </a:cubicBezTo>
                  <a:cubicBezTo>
                    <a:pt x="15383" y="12525"/>
                    <a:pt x="17254" y="13006"/>
                    <a:pt x="18079" y="5946"/>
                  </a:cubicBezTo>
                  <a:cubicBezTo>
                    <a:pt x="18904" y="-1114"/>
                    <a:pt x="20105" y="-2805"/>
                    <a:pt x="21596" y="5946"/>
                  </a:cubicBezTo>
                  <a:cubicBezTo>
                    <a:pt x="21591" y="7463"/>
                    <a:pt x="21600" y="9870"/>
                    <a:pt x="21596" y="11055"/>
                  </a:cubicBezTo>
                  <a:cubicBezTo>
                    <a:pt x="21020" y="5600"/>
                    <a:pt x="20014" y="17749"/>
                    <a:pt x="18943" y="11055"/>
                  </a:cubicBezTo>
                  <a:cubicBezTo>
                    <a:pt x="17871" y="4362"/>
                    <a:pt x="16641" y="18795"/>
                    <a:pt x="15858" y="11055"/>
                  </a:cubicBezTo>
                  <a:cubicBezTo>
                    <a:pt x="15074" y="3315"/>
                    <a:pt x="13966" y="12434"/>
                    <a:pt x="12772" y="11055"/>
                  </a:cubicBezTo>
                  <a:cubicBezTo>
                    <a:pt x="11579" y="9676"/>
                    <a:pt x="10514" y="18144"/>
                    <a:pt x="9903" y="11055"/>
                  </a:cubicBezTo>
                  <a:cubicBezTo>
                    <a:pt x="9292" y="3966"/>
                    <a:pt x="7162" y="9471"/>
                    <a:pt x="6386" y="11055"/>
                  </a:cubicBezTo>
                  <a:cubicBezTo>
                    <a:pt x="5610" y="12640"/>
                    <a:pt x="4264" y="14794"/>
                    <a:pt x="2869" y="11055"/>
                  </a:cubicBezTo>
                  <a:cubicBezTo>
                    <a:pt x="1474" y="7316"/>
                    <a:pt x="676" y="7931"/>
                    <a:pt x="0" y="11055"/>
                  </a:cubicBezTo>
                  <a:cubicBezTo>
                    <a:pt x="3" y="9764"/>
                    <a:pt x="3" y="7532"/>
                    <a:pt x="0" y="59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0" name="Forma"/>
            <p:cNvSpPr/>
            <p:nvPr/>
          </p:nvSpPr>
          <p:spPr>
            <a:xfrm>
              <a:off x="0" y="0"/>
              <a:ext cx="4244233" cy="5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919" fill="norm" stroke="1" extrusionOk="0">
                  <a:moveTo>
                    <a:pt x="2" y="6081"/>
                  </a:moveTo>
                  <a:cubicBezTo>
                    <a:pt x="803" y="1923"/>
                    <a:pt x="1930" y="4533"/>
                    <a:pt x="2871" y="6081"/>
                  </a:cubicBezTo>
                  <a:cubicBezTo>
                    <a:pt x="3812" y="7630"/>
                    <a:pt x="4611" y="4613"/>
                    <a:pt x="5308" y="6081"/>
                  </a:cubicBezTo>
                  <a:cubicBezTo>
                    <a:pt x="6006" y="7549"/>
                    <a:pt x="6907" y="425"/>
                    <a:pt x="7962" y="6081"/>
                  </a:cubicBezTo>
                  <a:cubicBezTo>
                    <a:pt x="9016" y="11737"/>
                    <a:pt x="9733" y="12759"/>
                    <a:pt x="11262" y="6081"/>
                  </a:cubicBezTo>
                  <a:cubicBezTo>
                    <a:pt x="12792" y="-597"/>
                    <a:pt x="12800" y="-1124"/>
                    <a:pt x="14131" y="6081"/>
                  </a:cubicBezTo>
                  <a:cubicBezTo>
                    <a:pt x="15463" y="13286"/>
                    <a:pt x="16178" y="10894"/>
                    <a:pt x="16784" y="6081"/>
                  </a:cubicBezTo>
                  <a:cubicBezTo>
                    <a:pt x="17391" y="1268"/>
                    <a:pt x="20420" y="-4777"/>
                    <a:pt x="21597" y="6081"/>
                  </a:cubicBezTo>
                  <a:cubicBezTo>
                    <a:pt x="21599" y="8055"/>
                    <a:pt x="21597" y="8957"/>
                    <a:pt x="21597" y="10940"/>
                  </a:cubicBezTo>
                  <a:cubicBezTo>
                    <a:pt x="20932" y="5323"/>
                    <a:pt x="19991" y="6568"/>
                    <a:pt x="18512" y="10940"/>
                  </a:cubicBezTo>
                  <a:cubicBezTo>
                    <a:pt x="17033" y="15313"/>
                    <a:pt x="16563" y="13167"/>
                    <a:pt x="15859" y="10940"/>
                  </a:cubicBezTo>
                  <a:cubicBezTo>
                    <a:pt x="15155" y="8713"/>
                    <a:pt x="13336" y="13752"/>
                    <a:pt x="12342" y="10940"/>
                  </a:cubicBezTo>
                  <a:cubicBezTo>
                    <a:pt x="11348" y="8128"/>
                    <a:pt x="10629" y="5057"/>
                    <a:pt x="9473" y="10940"/>
                  </a:cubicBezTo>
                  <a:cubicBezTo>
                    <a:pt x="8317" y="16823"/>
                    <a:pt x="7648" y="5850"/>
                    <a:pt x="7036" y="10940"/>
                  </a:cubicBezTo>
                  <a:cubicBezTo>
                    <a:pt x="6424" y="16030"/>
                    <a:pt x="5322" y="13614"/>
                    <a:pt x="3735" y="10940"/>
                  </a:cubicBezTo>
                  <a:cubicBezTo>
                    <a:pt x="2148" y="8266"/>
                    <a:pt x="1739" y="1204"/>
                    <a:pt x="2" y="10940"/>
                  </a:cubicBezTo>
                  <a:cubicBezTo>
                    <a:pt x="-1" y="9590"/>
                    <a:pt x="-1" y="7763"/>
                    <a:pt x="2" y="6081"/>
                  </a:cubicBezTo>
                  <a:close/>
                </a:path>
              </a:pathLst>
            </a:custGeom>
            <a:noFill/>
            <a:ln w="412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4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Feature engineering</a:t>
            </a:r>
          </a:p>
        </p:txBody>
      </p:sp>
      <p:grpSp>
        <p:nvGrpSpPr>
          <p:cNvPr id="607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05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6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08" name="CasellaDiTesto 1"/>
          <p:cNvSpPr txBox="1"/>
          <p:nvPr/>
        </p:nvSpPr>
        <p:spPr>
          <a:xfrm>
            <a:off x="684600" y="3132099"/>
            <a:ext cx="10849660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To address </a:t>
            </a:r>
            <a:r>
              <a:rPr b="1">
                <a:solidFill>
                  <a:srgbClr val="FF0000"/>
                </a:solidFill>
              </a:rPr>
              <a:t>high VIF values</a:t>
            </a:r>
            <a:r>
              <a:t>, </a:t>
            </a:r>
          </a:p>
          <a:p>
            <a:pPr>
              <a:defRPr sz="2200"/>
            </a:pPr>
            <a:r>
              <a:t>we implemented an </a:t>
            </a:r>
            <a:r>
              <a:rPr b="1" u="sng">
                <a:solidFill>
                  <a:srgbClr val="FF0000"/>
                </a:solidFill>
              </a:rPr>
              <a:t>iterative procedure</a:t>
            </a:r>
            <a:r>
              <a:t> that </a:t>
            </a:r>
            <a:r>
              <a:rPr b="1" u="sng">
                <a:solidFill>
                  <a:srgbClr val="FF0000"/>
                </a:solidFill>
              </a:rPr>
              <a:t>removes one variable at a time</a:t>
            </a:r>
            <a:r>
              <a:rPr b="1"/>
              <a:t> </a:t>
            </a:r>
            <a:r>
              <a:t>based on the highest VIF score. At each step, </a:t>
            </a:r>
            <a:r>
              <a:rPr b="1" u="sng">
                <a:solidFill>
                  <a:srgbClr val="FF0000"/>
                </a:solidFill>
              </a:rPr>
              <a:t>the VIF is recalculated until all remaining variables have a VIF below a defined threshold of 10</a:t>
            </a:r>
            <a:r>
              <a:t>. This approach helps reduce multicollinearity while preserving the most relevant features.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1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Feature engineering</a:t>
            </a:r>
          </a:p>
        </p:txBody>
      </p:sp>
      <p:grpSp>
        <p:nvGrpSpPr>
          <p:cNvPr id="614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12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3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15" name="Tabella 2"/>
          <p:cNvGraphicFramePr/>
          <p:nvPr/>
        </p:nvGraphicFramePr>
        <p:xfrm>
          <a:off x="772875" y="2563620"/>
          <a:ext cx="4874909" cy="3599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landing_distance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54.83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0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empty_weight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17.19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CDFEF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fuel_tank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18.83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21.69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length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cruise_speed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12.82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7.40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6" name="Tabella 3"/>
          <p:cNvGraphicFramePr/>
          <p:nvPr/>
        </p:nvGraphicFramePr>
        <p:xfrm>
          <a:off x="6480914" y="2563620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6.33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5.53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6.04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9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Feature engineering</a:t>
            </a:r>
          </a:p>
        </p:txBody>
      </p:sp>
      <p:grpSp>
        <p:nvGrpSpPr>
          <p:cNvPr id="622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20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1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23" name="Tabella 2"/>
          <p:cNvGraphicFramePr/>
          <p:nvPr/>
        </p:nvGraphicFramePr>
        <p:xfrm>
          <a:off x="772875" y="2563620"/>
          <a:ext cx="4874909" cy="359973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landing_distance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54.83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empty_weight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17.19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19.27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CDFEF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fuel_tank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18.83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21.69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2929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length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19.27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cruise_speed 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trike="sngStrike"/>
                        <a:t>12.82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AA84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7.40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4" name="Tabella 3"/>
          <p:cNvGraphicFramePr/>
          <p:nvPr/>
        </p:nvGraphicFramePr>
        <p:xfrm>
          <a:off x="6480914" y="2563620"/>
          <a:ext cx="4874908" cy="319718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 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6.33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5.23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5.35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4.14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5.53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6.04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pPr/>
            <a:r>
              <a:t>Aircraft as a Complex and Evolving Challenge</a:t>
            </a:r>
          </a:p>
        </p:txBody>
      </p:sp>
      <p:grpSp>
        <p:nvGrpSpPr>
          <p:cNvPr id="128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26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9" name="CasellaDiTesto 5"/>
          <p:cNvSpPr txBox="1"/>
          <p:nvPr/>
        </p:nvSpPr>
        <p:spPr>
          <a:xfrm>
            <a:off x="618212" y="3853284"/>
            <a:ext cx="6622114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supply chain issues, and regulatory changes add further uncertainty.</a:t>
            </a:r>
          </a:p>
        </p:txBody>
      </p:sp>
      <p:sp>
        <p:nvSpPr>
          <p:cNvPr id="130" name="CasellaDiTesto 8"/>
          <p:cNvSpPr txBox="1"/>
          <p:nvPr/>
        </p:nvSpPr>
        <p:spPr>
          <a:xfrm>
            <a:off x="618212" y="3429000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0000"/>
                </a:solidFill>
              </a:defRPr>
            </a:lvl1pPr>
          </a:lstStyle>
          <a:p>
            <a:pPr/>
            <a:r>
              <a:t>Market volatility</a:t>
            </a:r>
          </a:p>
        </p:txBody>
      </p:sp>
      <p:pic>
        <p:nvPicPr>
          <p:cNvPr id="1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2519" r="1" b="2372"/>
          <a:stretch>
            <a:fillRect/>
          </a:stretch>
        </p:blipFill>
        <p:spPr>
          <a:xfrm>
            <a:off x="4172375" y="1911492"/>
            <a:ext cx="1441348" cy="149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asellaDiTesto 3"/>
          <p:cNvSpPr txBox="1"/>
          <p:nvPr/>
        </p:nvSpPr>
        <p:spPr>
          <a:xfrm>
            <a:off x="618211" y="2386809"/>
            <a:ext cx="32367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Technological innovation </a:t>
            </a:r>
          </a:p>
        </p:txBody>
      </p:sp>
      <p:sp>
        <p:nvSpPr>
          <p:cNvPr id="133" name="CasellaDiTesto 4"/>
          <p:cNvSpPr txBox="1"/>
          <p:nvPr/>
        </p:nvSpPr>
        <p:spPr>
          <a:xfrm>
            <a:off x="618212" y="2750423"/>
            <a:ext cx="3749448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pPr/>
            <a:r>
              <a:t>(e.g. electric propulsion, lighter materials) makes traditional valuation methods less effective.</a:t>
            </a:r>
          </a:p>
        </p:txBody>
      </p:sp>
      <p:pic>
        <p:nvPicPr>
          <p:cNvPr id="13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28333" t="0" r="0" b="0"/>
          <a:stretch>
            <a:fillRect/>
          </a:stretch>
        </p:blipFill>
        <p:spPr>
          <a:xfrm>
            <a:off x="6582293" y="2750423"/>
            <a:ext cx="5227464" cy="340389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CasellaDiTesto 10"/>
          <p:cNvSpPr txBox="1"/>
          <p:nvPr/>
        </p:nvSpPr>
        <p:spPr>
          <a:xfrm>
            <a:off x="436325" y="7069660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Traditional valuation</a:t>
            </a:r>
          </a:p>
        </p:txBody>
      </p:sp>
      <p:sp>
        <p:nvSpPr>
          <p:cNvPr id="136" name="CasellaDiTesto 11"/>
          <p:cNvSpPr txBox="1"/>
          <p:nvPr/>
        </p:nvSpPr>
        <p:spPr>
          <a:xfrm>
            <a:off x="436325" y="7544978"/>
            <a:ext cx="6622114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Aircraft appraisals are often slow, expensive, and subjective.</a:t>
            </a:r>
          </a:p>
        </p:txBody>
      </p:sp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60660" y="2571475"/>
            <a:ext cx="3571876" cy="289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7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Feature engineering</a:t>
            </a:r>
          </a:p>
        </p:txBody>
      </p:sp>
      <p:grpSp>
        <p:nvGrpSpPr>
          <p:cNvPr id="630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28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9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31" name="Tabella 2"/>
          <p:cNvGraphicFramePr/>
          <p:nvPr/>
        </p:nvGraphicFramePr>
        <p:xfrm>
          <a:off x="772875" y="3020820"/>
          <a:ext cx="4874909" cy="23998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632" name="Tabella 3"/>
          <p:cNvGraphicFramePr/>
          <p:nvPr/>
        </p:nvGraphicFramePr>
        <p:xfrm>
          <a:off x="6480914" y="3020820"/>
          <a:ext cx="4874908" cy="23978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5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Feature engineering</a:t>
            </a:r>
          </a:p>
        </p:txBody>
      </p:sp>
      <p:grpSp>
        <p:nvGrpSpPr>
          <p:cNvPr id="638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36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7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39" name="Tabella 2"/>
          <p:cNvGraphicFramePr/>
          <p:nvPr/>
        </p:nvGraphicFramePr>
        <p:xfrm>
          <a:off x="772875" y="3020820"/>
          <a:ext cx="4874909" cy="23998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Tabella 3"/>
          <p:cNvGraphicFramePr/>
          <p:nvPr/>
        </p:nvGraphicFramePr>
        <p:xfrm>
          <a:off x="6480914" y="3020820"/>
          <a:ext cx="4874908" cy="23978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3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Correlation matrix</a:t>
            </a:r>
          </a:p>
        </p:txBody>
      </p:sp>
      <p:grpSp>
        <p:nvGrpSpPr>
          <p:cNvPr id="646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644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5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647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1651" y="0"/>
            <a:ext cx="7493887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0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Feature engineering</a:t>
            </a:r>
          </a:p>
        </p:txBody>
      </p:sp>
      <p:grpSp>
        <p:nvGrpSpPr>
          <p:cNvPr id="653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51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2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54" name="Tabella 1"/>
          <p:cNvGraphicFramePr/>
          <p:nvPr/>
        </p:nvGraphicFramePr>
        <p:xfrm>
          <a:off x="772875" y="2283013"/>
          <a:ext cx="4874909" cy="23998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655" name="Tabella 4"/>
          <p:cNvGraphicFramePr/>
          <p:nvPr/>
        </p:nvGraphicFramePr>
        <p:xfrm>
          <a:off x="6480914" y="2283013"/>
          <a:ext cx="4874908" cy="23978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8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Feature engineering</a:t>
            </a:r>
          </a:p>
        </p:txBody>
      </p:sp>
      <p:grpSp>
        <p:nvGrpSpPr>
          <p:cNvPr id="661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59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0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62" name="Tabella 1"/>
          <p:cNvGraphicFramePr/>
          <p:nvPr/>
        </p:nvGraphicFramePr>
        <p:xfrm>
          <a:off x="772875" y="2283013"/>
          <a:ext cx="4874909" cy="23998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663" name="Tabella 4"/>
          <p:cNvGraphicFramePr/>
          <p:nvPr/>
        </p:nvGraphicFramePr>
        <p:xfrm>
          <a:off x="6480914" y="2283013"/>
          <a:ext cx="4874908" cy="23978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664" name="CasellaDiTesto 2"/>
          <p:cNvSpPr txBox="1"/>
          <p:nvPr/>
        </p:nvSpPr>
        <p:spPr>
          <a:xfrm>
            <a:off x="3517108" y="5403003"/>
            <a:ext cx="4904008" cy="59316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𝑟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𝑜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𝑐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𝑚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𝑛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/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/>
                      </m:r>
                    </m:num>
                    <m:den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</m:oMath>
              </m:oMathPara>
            </a14:m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7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Feature engineering</a:t>
            </a:r>
          </a:p>
        </p:txBody>
      </p:sp>
      <p:grpSp>
        <p:nvGrpSpPr>
          <p:cNvPr id="670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68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9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71" name="Tabella 1"/>
          <p:cNvGraphicFramePr/>
          <p:nvPr/>
        </p:nvGraphicFramePr>
        <p:xfrm>
          <a:off x="772875" y="2283013"/>
          <a:ext cx="4874909" cy="23998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graphicFrame>
        <p:nvGraphicFramePr>
          <p:cNvPr id="672" name="Tabella 4"/>
          <p:cNvGraphicFramePr/>
          <p:nvPr/>
        </p:nvGraphicFramePr>
        <p:xfrm>
          <a:off x="6480914" y="2283013"/>
          <a:ext cx="4874908" cy="23978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673" name="CasellaDiTesto 2"/>
          <p:cNvSpPr txBox="1"/>
          <p:nvPr/>
        </p:nvSpPr>
        <p:spPr>
          <a:xfrm>
            <a:off x="3423351" y="5403003"/>
            <a:ext cx="5091522" cy="23888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𝑠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𝑚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𝑟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𝑔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𝑛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𝑚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𝑥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𝑠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/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𝑠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𝑡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𝑙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𝑙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𝑠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</m:t>
                  </m:r>
                </m:oMath>
              </m:oMathPara>
            </a14:m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6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Feature engineering</a:t>
            </a:r>
          </a:p>
        </p:txBody>
      </p:sp>
      <p:grpSp>
        <p:nvGrpSpPr>
          <p:cNvPr id="679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77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8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80" name="Tabella 1"/>
          <p:cNvGraphicFramePr/>
          <p:nvPr/>
        </p:nvGraphicFramePr>
        <p:xfrm>
          <a:off x="772875" y="2283013"/>
          <a:ext cx="4874909" cy="239982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970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const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6462.81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engine_power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7.88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price 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5.74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all_eng_roc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5.64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97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takeoff_distance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5.19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1" name="Tabella 4"/>
          <p:cNvGraphicFramePr/>
          <p:nvPr/>
        </p:nvGraphicFramePr>
        <p:xfrm>
          <a:off x="6480914" y="2283013"/>
          <a:ext cx="4874908" cy="239788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37454"/>
                <a:gridCol w="2437454"/>
              </a:tblGrid>
              <a:tr h="399648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out_eng_roc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4.90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4.89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stall_speed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4.34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range 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3.52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99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wing_span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2.65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682" name="CasellaDiTesto 2"/>
          <p:cNvSpPr txBox="1"/>
          <p:nvPr/>
        </p:nvSpPr>
        <p:spPr>
          <a:xfrm>
            <a:off x="3615145" y="5235052"/>
            <a:ext cx="4957112" cy="6308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𝑜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𝑤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𝑟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𝑝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𝑟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𝑑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𝑖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𝑠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𝑡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𝑎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𝑛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𝑐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𝑒</m:t>
                  </m:r>
                  <m:r>
                    <a:rPr xmlns:a="http://schemas.openxmlformats.org/drawingml/2006/main" sz="2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num>
                    <m:den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xmlns:a="http://schemas.openxmlformats.org/drawingml/2006/main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den>
                  </m:f>
                </m:oMath>
              </m:oMathPara>
            </a14:m>
            <a:endParaRPr sz="2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5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Result</a:t>
            </a:r>
          </a:p>
        </p:txBody>
      </p:sp>
      <p:grpSp>
        <p:nvGrpSpPr>
          <p:cNvPr id="688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86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7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89" name="Tabella 1"/>
          <p:cNvGraphicFramePr/>
          <p:nvPr/>
        </p:nvGraphicFramePr>
        <p:xfrm>
          <a:off x="2719797" y="2425762"/>
          <a:ext cx="6747807" cy="38754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373903"/>
                <a:gridCol w="3373903"/>
              </a:tblGrid>
              <a:tr h="55363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63285" marR="63285" marT="63285" marB="63285" anchor="t" anchorCtr="0" horzOverflow="overflow"/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const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2327.79</a:t>
                      </a:r>
                    </a:p>
                  </a:txBody>
                  <a:tcPr marL="63285" marR="63285" marT="63285" marB="63285" anchor="t" anchorCtr="0" horzOverflow="overflow"/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roc_mean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5.88</a:t>
                      </a:r>
                    </a:p>
                  </a:txBody>
                  <a:tcPr marL="63285" marR="63285" marT="63285" marB="63285" anchor="t" anchorCtr="0" horzOverflow="overflow"/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speed_margin 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3.63</a:t>
                      </a:r>
                    </a:p>
                  </a:txBody>
                  <a:tcPr marL="63285" marR="63285" marT="63285" marB="63285" anchor="t" anchorCtr="0" horzOverflow="overflow"/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power_per_distance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3.14</a:t>
                      </a:r>
                    </a:p>
                  </a:txBody>
                  <a:tcPr marL="63285" marR="63285" marT="63285" marB="63285" anchor="t" anchorCtr="0" horzOverflow="overflow"/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wing_span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2.12</a:t>
                      </a:r>
                    </a:p>
                  </a:txBody>
                  <a:tcPr marL="63285" marR="63285" marT="63285" marB="63285" anchor="t" anchorCtr="0" horzOverflow="overflow"/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range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2.90</a:t>
                      </a:r>
                    </a:p>
                  </a:txBody>
                  <a:tcPr marL="63285" marR="63285" marT="63285" marB="6328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2" name="CasellaDiTesto 23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Result</a:t>
            </a:r>
          </a:p>
        </p:txBody>
      </p:sp>
      <p:grpSp>
        <p:nvGrpSpPr>
          <p:cNvPr id="695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693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4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graphicFrame>
        <p:nvGraphicFramePr>
          <p:cNvPr id="696" name="Tabella 1"/>
          <p:cNvGraphicFramePr/>
          <p:nvPr/>
        </p:nvGraphicFramePr>
        <p:xfrm>
          <a:off x="2719797" y="2425762"/>
          <a:ext cx="6747807" cy="387544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373903"/>
                <a:gridCol w="3373903"/>
              </a:tblGrid>
              <a:tr h="55363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63285" marR="63285" marT="63285" marB="63285" anchor="t" anchorCtr="0" horzOverflow="overflow"/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const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2327.79</a:t>
                      </a:r>
                    </a:p>
                  </a:txBody>
                  <a:tcPr marL="63285" marR="63285" marT="63285" marB="63285" anchor="t" anchorCtr="0" horzOverflow="overflow"/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roc_mean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5.88</a:t>
                      </a:r>
                    </a:p>
                  </a:txBody>
                  <a:tcPr marL="63285" marR="63285" marT="63285" marB="63285" anchor="t" anchorCtr="0" horzOverflow="overflow">
                    <a:solidFill>
                      <a:srgbClr val="FFC000"/>
                    </a:solidFill>
                  </a:tcPr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speed_margin 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3.63</a:t>
                      </a:r>
                    </a:p>
                  </a:txBody>
                  <a:tcPr marL="63285" marR="63285" marT="63285" marB="63285" anchor="t" anchorCtr="0" horzOverflow="overflow">
                    <a:solidFill>
                      <a:srgbClr val="92D050"/>
                    </a:solidFill>
                  </a:tcPr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power_per_distance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3.14</a:t>
                      </a:r>
                    </a:p>
                  </a:txBody>
                  <a:tcPr marL="63285" marR="63285" marT="63285" marB="63285" anchor="t" anchorCtr="0" horzOverflow="overflow">
                    <a:solidFill>
                      <a:srgbClr val="92D050"/>
                    </a:solidFill>
                  </a:tcPr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wing_span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2.12</a:t>
                      </a:r>
                    </a:p>
                  </a:txBody>
                  <a:tcPr marL="63285" marR="63285" marT="63285" marB="63285" anchor="t" anchorCtr="0" horzOverflow="overflow">
                    <a:solidFill>
                      <a:srgbClr val="92D050"/>
                    </a:solidFill>
                  </a:tcPr>
                </a:tc>
              </a:tr>
              <a:tr h="5536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range </a:t>
                      </a:r>
                    </a:p>
                  </a:txBody>
                  <a:tcPr marL="63285" marR="63285" marT="63285" marB="6328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500"/>
                        <a:t>2.90</a:t>
                      </a:r>
                    </a:p>
                  </a:txBody>
                  <a:tcPr marL="63285" marR="63285" marT="63285" marB="63285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9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Correlation matrix</a:t>
            </a:r>
          </a:p>
        </p:txBody>
      </p:sp>
      <p:grpSp>
        <p:nvGrpSpPr>
          <p:cNvPr id="702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00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1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03" name="Immagine 2" descr="Immagin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6774" y="0"/>
            <a:ext cx="770914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pPr/>
            <a:r>
              <a:t>Aircraft as a Complex and Evolving Challenge</a:t>
            </a:r>
          </a:p>
        </p:txBody>
      </p:sp>
      <p:grpSp>
        <p:nvGrpSpPr>
          <p:cNvPr id="143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41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2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2519" r="1" b="2372"/>
          <a:stretch>
            <a:fillRect/>
          </a:stretch>
        </p:blipFill>
        <p:spPr>
          <a:xfrm>
            <a:off x="4172375" y="1911492"/>
            <a:ext cx="1441348" cy="149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asellaDiTesto 3"/>
          <p:cNvSpPr txBox="1"/>
          <p:nvPr/>
        </p:nvSpPr>
        <p:spPr>
          <a:xfrm>
            <a:off x="618211" y="2386809"/>
            <a:ext cx="32367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Technological innovation </a:t>
            </a:r>
          </a:p>
        </p:txBody>
      </p:sp>
      <p:sp>
        <p:nvSpPr>
          <p:cNvPr id="146" name="CasellaDiTesto 4"/>
          <p:cNvSpPr txBox="1"/>
          <p:nvPr/>
        </p:nvSpPr>
        <p:spPr>
          <a:xfrm>
            <a:off x="618212" y="2750423"/>
            <a:ext cx="3749448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pPr/>
            <a:r>
              <a:t>(e.g. electric propulsion, lighter materials) makes traditional valuation methods less effective.</a:t>
            </a:r>
          </a:p>
        </p:txBody>
      </p:sp>
      <p:sp>
        <p:nvSpPr>
          <p:cNvPr id="147" name="CasellaDiTesto 6"/>
          <p:cNvSpPr txBox="1"/>
          <p:nvPr/>
        </p:nvSpPr>
        <p:spPr>
          <a:xfrm>
            <a:off x="618212" y="4295669"/>
            <a:ext cx="3508443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pPr/>
            <a:r>
              <a:t>supply chain issues, and regulatory changes add further uncertainty.</a:t>
            </a:r>
          </a:p>
        </p:txBody>
      </p:sp>
      <p:sp>
        <p:nvSpPr>
          <p:cNvPr id="148" name="CasellaDiTesto 7"/>
          <p:cNvSpPr txBox="1"/>
          <p:nvPr/>
        </p:nvSpPr>
        <p:spPr>
          <a:xfrm>
            <a:off x="618211" y="3958675"/>
            <a:ext cx="4691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Market volatility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28333" t="0" r="0" b="0"/>
          <a:stretch>
            <a:fillRect/>
          </a:stretch>
        </p:blipFill>
        <p:spPr>
          <a:xfrm>
            <a:off x="4024405" y="3582934"/>
            <a:ext cx="2283599" cy="1486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86716" y="1541162"/>
            <a:ext cx="4727706" cy="471245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asellaDiTesto 13"/>
          <p:cNvSpPr txBox="1"/>
          <p:nvPr/>
        </p:nvSpPr>
        <p:spPr>
          <a:xfrm>
            <a:off x="770610" y="6139043"/>
            <a:ext cx="6304028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</a:lvl1pPr>
          </a:lstStyle>
          <a:p>
            <a:pPr/>
            <a:r>
              <a:t>Aircraft appraisals are often slow, expensive, and subjective.</a:t>
            </a:r>
          </a:p>
        </p:txBody>
      </p:sp>
      <p:sp>
        <p:nvSpPr>
          <p:cNvPr id="152" name="CasellaDiTesto 14"/>
          <p:cNvSpPr txBox="1"/>
          <p:nvPr/>
        </p:nvSpPr>
        <p:spPr>
          <a:xfrm>
            <a:off x="770611" y="5598052"/>
            <a:ext cx="46918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0000"/>
                </a:solidFill>
              </a:defRPr>
            </a:lvl1pPr>
          </a:lstStyle>
          <a:p>
            <a:pPr/>
            <a:r>
              <a:t>Traditional valuation</a:t>
            </a:r>
          </a:p>
        </p:txBody>
      </p:sp>
      <p:pic>
        <p:nvPicPr>
          <p:cNvPr id="153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83347" y="2433479"/>
            <a:ext cx="4594396" cy="3724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39116" y="1693561"/>
            <a:ext cx="4727706" cy="4712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Rectangle 3117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6" name="Graphic 33"/>
          <p:cNvSpPr/>
          <p:nvPr/>
        </p:nvSpPr>
        <p:spPr>
          <a:xfrm>
            <a:off x="1310784" y="0"/>
            <a:ext cx="957043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fill="norm" stroke="1" extrusionOk="0">
                <a:moveTo>
                  <a:pt x="21564" y="10924"/>
                </a:moveTo>
                <a:cubicBezTo>
                  <a:pt x="21535" y="10540"/>
                  <a:pt x="21553" y="10152"/>
                  <a:pt x="21537" y="9766"/>
                </a:cubicBezTo>
                <a:cubicBezTo>
                  <a:pt x="21500" y="8819"/>
                  <a:pt x="21391" y="7881"/>
                  <a:pt x="21211" y="6967"/>
                </a:cubicBezTo>
                <a:cubicBezTo>
                  <a:pt x="20760" y="4701"/>
                  <a:pt x="19879" y="2648"/>
                  <a:pt x="18662" y="1023"/>
                </a:cubicBezTo>
                <a:cubicBezTo>
                  <a:pt x="18404" y="682"/>
                  <a:pt x="18147" y="336"/>
                  <a:pt x="17885" y="0"/>
                </a:cubicBezTo>
                <a:lnTo>
                  <a:pt x="4232" y="0"/>
                </a:lnTo>
                <a:cubicBezTo>
                  <a:pt x="3548" y="840"/>
                  <a:pt x="2939" y="1792"/>
                  <a:pt x="2419" y="2836"/>
                </a:cubicBezTo>
                <a:cubicBezTo>
                  <a:pt x="1446" y="4767"/>
                  <a:pt x="757" y="6882"/>
                  <a:pt x="315" y="9156"/>
                </a:cubicBezTo>
                <a:cubicBezTo>
                  <a:pt x="258" y="9457"/>
                  <a:pt x="209" y="9762"/>
                  <a:pt x="155" y="10066"/>
                </a:cubicBezTo>
                <a:cubicBezTo>
                  <a:pt x="149" y="10098"/>
                  <a:pt x="155" y="10137"/>
                  <a:pt x="124" y="10167"/>
                </a:cubicBezTo>
                <a:cubicBezTo>
                  <a:pt x="138" y="9334"/>
                  <a:pt x="217" y="8505"/>
                  <a:pt x="360" y="7695"/>
                </a:cubicBezTo>
                <a:cubicBezTo>
                  <a:pt x="745" y="5498"/>
                  <a:pt x="1521" y="3597"/>
                  <a:pt x="2614" y="1939"/>
                </a:cubicBezTo>
                <a:cubicBezTo>
                  <a:pt x="3087" y="1224"/>
                  <a:pt x="3610" y="575"/>
                  <a:pt x="4174" y="2"/>
                </a:cubicBezTo>
                <a:lnTo>
                  <a:pt x="3966" y="2"/>
                </a:lnTo>
                <a:cubicBezTo>
                  <a:pt x="2887" y="1150"/>
                  <a:pt x="1972" y="2513"/>
                  <a:pt x="1271" y="4151"/>
                </a:cubicBezTo>
                <a:cubicBezTo>
                  <a:pt x="648" y="5610"/>
                  <a:pt x="241" y="7177"/>
                  <a:pt x="77" y="8865"/>
                </a:cubicBezTo>
                <a:cubicBezTo>
                  <a:pt x="-8" y="9715"/>
                  <a:pt x="-7" y="10573"/>
                  <a:pt x="7" y="11432"/>
                </a:cubicBezTo>
                <a:cubicBezTo>
                  <a:pt x="43" y="13680"/>
                  <a:pt x="513" y="15746"/>
                  <a:pt x="1344" y="17660"/>
                </a:cubicBezTo>
                <a:cubicBezTo>
                  <a:pt x="1892" y="18922"/>
                  <a:pt x="2603" y="19993"/>
                  <a:pt x="3422" y="20923"/>
                </a:cubicBezTo>
                <a:cubicBezTo>
                  <a:pt x="3626" y="21156"/>
                  <a:pt x="3836" y="21377"/>
                  <a:pt x="4051" y="21586"/>
                </a:cubicBezTo>
                <a:lnTo>
                  <a:pt x="4274" y="21586"/>
                </a:lnTo>
                <a:cubicBezTo>
                  <a:pt x="3135" y="20520"/>
                  <a:pt x="2177" y="19197"/>
                  <a:pt x="1444" y="17564"/>
                </a:cubicBezTo>
                <a:cubicBezTo>
                  <a:pt x="1358" y="17371"/>
                  <a:pt x="1272" y="17175"/>
                  <a:pt x="1198" y="16969"/>
                </a:cubicBezTo>
                <a:cubicBezTo>
                  <a:pt x="1224" y="16957"/>
                  <a:pt x="1229" y="16981"/>
                  <a:pt x="1237" y="16998"/>
                </a:cubicBezTo>
                <a:cubicBezTo>
                  <a:pt x="2054" y="18808"/>
                  <a:pt x="3104" y="20310"/>
                  <a:pt x="4324" y="21588"/>
                </a:cubicBezTo>
                <a:lnTo>
                  <a:pt x="17153" y="21600"/>
                </a:lnTo>
                <a:cubicBezTo>
                  <a:pt x="17455" y="21286"/>
                  <a:pt x="17746" y="20951"/>
                  <a:pt x="18023" y="20596"/>
                </a:cubicBezTo>
                <a:cubicBezTo>
                  <a:pt x="19282" y="18985"/>
                  <a:pt x="20268" y="17104"/>
                  <a:pt x="20891" y="14871"/>
                </a:cubicBezTo>
                <a:cubicBezTo>
                  <a:pt x="21173" y="13866"/>
                  <a:pt x="21359" y="12813"/>
                  <a:pt x="21442" y="11740"/>
                </a:cubicBezTo>
                <a:cubicBezTo>
                  <a:pt x="21447" y="11680"/>
                  <a:pt x="21452" y="11620"/>
                  <a:pt x="21458" y="11552"/>
                </a:cubicBezTo>
                <a:cubicBezTo>
                  <a:pt x="21484" y="11577"/>
                  <a:pt x="21477" y="11611"/>
                  <a:pt x="21477" y="11637"/>
                </a:cubicBezTo>
                <a:cubicBezTo>
                  <a:pt x="21499" y="12615"/>
                  <a:pt x="21415" y="13592"/>
                  <a:pt x="21228" y="14535"/>
                </a:cubicBezTo>
                <a:cubicBezTo>
                  <a:pt x="20885" y="16267"/>
                  <a:pt x="20241" y="17765"/>
                  <a:pt x="19384" y="19094"/>
                </a:cubicBezTo>
                <a:cubicBezTo>
                  <a:pt x="18759" y="20063"/>
                  <a:pt x="18051" y="20887"/>
                  <a:pt x="17280" y="21600"/>
                </a:cubicBezTo>
                <a:lnTo>
                  <a:pt x="17507" y="21600"/>
                </a:lnTo>
                <a:cubicBezTo>
                  <a:pt x="18435" y="20714"/>
                  <a:pt x="19263" y="19667"/>
                  <a:pt x="19955" y="18409"/>
                </a:cubicBezTo>
                <a:cubicBezTo>
                  <a:pt x="20582" y="17272"/>
                  <a:pt x="21056" y="16025"/>
                  <a:pt x="21336" y="14640"/>
                </a:cubicBezTo>
                <a:cubicBezTo>
                  <a:pt x="21475" y="13955"/>
                  <a:pt x="21560" y="13251"/>
                  <a:pt x="21591" y="12541"/>
                </a:cubicBezTo>
                <a:cubicBezTo>
                  <a:pt x="21592" y="12515"/>
                  <a:pt x="21576" y="11082"/>
                  <a:pt x="21564" y="10924"/>
                </a:cubicBezTo>
                <a:close/>
                <a:moveTo>
                  <a:pt x="19053" y="1851"/>
                </a:moveTo>
                <a:cubicBezTo>
                  <a:pt x="20517" y="4137"/>
                  <a:pt x="21302" y="6813"/>
                  <a:pt x="21409" y="9877"/>
                </a:cubicBezTo>
                <a:cubicBezTo>
                  <a:pt x="21032" y="6970"/>
                  <a:pt x="20297" y="4267"/>
                  <a:pt x="19053" y="18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09" name="sketch line"/>
          <p:cNvGrpSpPr/>
          <p:nvPr/>
        </p:nvGrpSpPr>
        <p:grpSpPr>
          <a:xfrm>
            <a:off x="3973735" y="4150608"/>
            <a:ext cx="4244291" cy="52391"/>
            <a:chOff x="0" y="0"/>
            <a:chExt cx="4244289" cy="52390"/>
          </a:xfrm>
        </p:grpSpPr>
        <p:sp>
          <p:nvSpPr>
            <p:cNvPr id="707" name="Forma"/>
            <p:cNvSpPr/>
            <p:nvPr/>
          </p:nvSpPr>
          <p:spPr>
            <a:xfrm>
              <a:off x="470" y="1604"/>
              <a:ext cx="4243820" cy="4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3921" fill="norm" stroke="1" extrusionOk="0">
                  <a:moveTo>
                    <a:pt x="0" y="5946"/>
                  </a:moveTo>
                  <a:cubicBezTo>
                    <a:pt x="652" y="10752"/>
                    <a:pt x="1591" y="6262"/>
                    <a:pt x="2869" y="5946"/>
                  </a:cubicBezTo>
                  <a:cubicBezTo>
                    <a:pt x="4147" y="5631"/>
                    <a:pt x="4261" y="8322"/>
                    <a:pt x="5306" y="5946"/>
                  </a:cubicBezTo>
                  <a:cubicBezTo>
                    <a:pt x="6352" y="3571"/>
                    <a:pt x="8084" y="-2116"/>
                    <a:pt x="8823" y="5946"/>
                  </a:cubicBezTo>
                  <a:cubicBezTo>
                    <a:pt x="9563" y="14009"/>
                    <a:pt x="10447" y="7615"/>
                    <a:pt x="11693" y="5946"/>
                  </a:cubicBezTo>
                  <a:cubicBezTo>
                    <a:pt x="12938" y="4277"/>
                    <a:pt x="13740" y="-632"/>
                    <a:pt x="14562" y="5946"/>
                  </a:cubicBezTo>
                  <a:cubicBezTo>
                    <a:pt x="15383" y="12525"/>
                    <a:pt x="17254" y="13006"/>
                    <a:pt x="18079" y="5946"/>
                  </a:cubicBezTo>
                  <a:cubicBezTo>
                    <a:pt x="18904" y="-1114"/>
                    <a:pt x="20105" y="-2805"/>
                    <a:pt x="21596" y="5946"/>
                  </a:cubicBezTo>
                  <a:cubicBezTo>
                    <a:pt x="21591" y="7463"/>
                    <a:pt x="21600" y="9870"/>
                    <a:pt x="21596" y="11055"/>
                  </a:cubicBezTo>
                  <a:cubicBezTo>
                    <a:pt x="21020" y="5600"/>
                    <a:pt x="20014" y="17749"/>
                    <a:pt x="18943" y="11055"/>
                  </a:cubicBezTo>
                  <a:cubicBezTo>
                    <a:pt x="17871" y="4362"/>
                    <a:pt x="16641" y="18795"/>
                    <a:pt x="15858" y="11055"/>
                  </a:cubicBezTo>
                  <a:cubicBezTo>
                    <a:pt x="15074" y="3315"/>
                    <a:pt x="13966" y="12434"/>
                    <a:pt x="12772" y="11055"/>
                  </a:cubicBezTo>
                  <a:cubicBezTo>
                    <a:pt x="11579" y="9676"/>
                    <a:pt x="10514" y="18144"/>
                    <a:pt x="9903" y="11055"/>
                  </a:cubicBezTo>
                  <a:cubicBezTo>
                    <a:pt x="9292" y="3966"/>
                    <a:pt x="7162" y="9471"/>
                    <a:pt x="6386" y="11055"/>
                  </a:cubicBezTo>
                  <a:cubicBezTo>
                    <a:pt x="5610" y="12640"/>
                    <a:pt x="4264" y="14794"/>
                    <a:pt x="2869" y="11055"/>
                  </a:cubicBezTo>
                  <a:cubicBezTo>
                    <a:pt x="1474" y="7316"/>
                    <a:pt x="676" y="7931"/>
                    <a:pt x="0" y="11055"/>
                  </a:cubicBezTo>
                  <a:cubicBezTo>
                    <a:pt x="3" y="9764"/>
                    <a:pt x="3" y="7532"/>
                    <a:pt x="0" y="59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8" name="Forma"/>
            <p:cNvSpPr/>
            <p:nvPr/>
          </p:nvSpPr>
          <p:spPr>
            <a:xfrm>
              <a:off x="0" y="0"/>
              <a:ext cx="4244233" cy="5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919" fill="norm" stroke="1" extrusionOk="0">
                  <a:moveTo>
                    <a:pt x="2" y="6081"/>
                  </a:moveTo>
                  <a:cubicBezTo>
                    <a:pt x="803" y="1923"/>
                    <a:pt x="1930" y="4533"/>
                    <a:pt x="2871" y="6081"/>
                  </a:cubicBezTo>
                  <a:cubicBezTo>
                    <a:pt x="3812" y="7630"/>
                    <a:pt x="4611" y="4613"/>
                    <a:pt x="5308" y="6081"/>
                  </a:cubicBezTo>
                  <a:cubicBezTo>
                    <a:pt x="6006" y="7549"/>
                    <a:pt x="6907" y="425"/>
                    <a:pt x="7962" y="6081"/>
                  </a:cubicBezTo>
                  <a:cubicBezTo>
                    <a:pt x="9016" y="11737"/>
                    <a:pt x="9733" y="12759"/>
                    <a:pt x="11262" y="6081"/>
                  </a:cubicBezTo>
                  <a:cubicBezTo>
                    <a:pt x="12792" y="-597"/>
                    <a:pt x="12800" y="-1124"/>
                    <a:pt x="14131" y="6081"/>
                  </a:cubicBezTo>
                  <a:cubicBezTo>
                    <a:pt x="15463" y="13286"/>
                    <a:pt x="16178" y="10894"/>
                    <a:pt x="16784" y="6081"/>
                  </a:cubicBezTo>
                  <a:cubicBezTo>
                    <a:pt x="17391" y="1268"/>
                    <a:pt x="20420" y="-4777"/>
                    <a:pt x="21597" y="6081"/>
                  </a:cubicBezTo>
                  <a:cubicBezTo>
                    <a:pt x="21599" y="8055"/>
                    <a:pt x="21597" y="8957"/>
                    <a:pt x="21597" y="10940"/>
                  </a:cubicBezTo>
                  <a:cubicBezTo>
                    <a:pt x="20932" y="5323"/>
                    <a:pt x="19991" y="6568"/>
                    <a:pt x="18512" y="10940"/>
                  </a:cubicBezTo>
                  <a:cubicBezTo>
                    <a:pt x="17033" y="15313"/>
                    <a:pt x="16563" y="13167"/>
                    <a:pt x="15859" y="10940"/>
                  </a:cubicBezTo>
                  <a:cubicBezTo>
                    <a:pt x="15155" y="8713"/>
                    <a:pt x="13336" y="13752"/>
                    <a:pt x="12342" y="10940"/>
                  </a:cubicBezTo>
                  <a:cubicBezTo>
                    <a:pt x="11348" y="8128"/>
                    <a:pt x="10629" y="5057"/>
                    <a:pt x="9473" y="10940"/>
                  </a:cubicBezTo>
                  <a:cubicBezTo>
                    <a:pt x="8317" y="16823"/>
                    <a:pt x="7648" y="5850"/>
                    <a:pt x="7036" y="10940"/>
                  </a:cubicBezTo>
                  <a:cubicBezTo>
                    <a:pt x="6424" y="16030"/>
                    <a:pt x="5322" y="13614"/>
                    <a:pt x="3735" y="10940"/>
                  </a:cubicBezTo>
                  <a:cubicBezTo>
                    <a:pt x="2148" y="8266"/>
                    <a:pt x="1739" y="1204"/>
                    <a:pt x="2" y="10940"/>
                  </a:cubicBezTo>
                  <a:cubicBezTo>
                    <a:pt x="-1" y="9590"/>
                    <a:pt x="-1" y="7763"/>
                    <a:pt x="2" y="6081"/>
                  </a:cubicBezTo>
                  <a:close/>
                </a:path>
              </a:pathLst>
            </a:custGeom>
            <a:noFill/>
            <a:ln w="412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10" name="CasellaDiTesto 2"/>
          <p:cNvSpPr txBox="1"/>
          <p:nvPr/>
        </p:nvSpPr>
        <p:spPr>
          <a:xfrm>
            <a:off x="1867838" y="1176431"/>
            <a:ext cx="8453275" cy="289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solidFill>
                  <a:srgbClr val="FFFFFF"/>
                </a:solidFill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But what if we hadn’t log-transformed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3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Correlation matrix</a:t>
            </a:r>
          </a:p>
        </p:txBody>
      </p:sp>
      <p:grpSp>
        <p:nvGrpSpPr>
          <p:cNvPr id="716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14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5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17" name="Immagine 2" descr="Immagin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6774" y="0"/>
            <a:ext cx="7709146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asellaDiTesto 4"/>
          <p:cNvSpPr txBox="1"/>
          <p:nvPr/>
        </p:nvSpPr>
        <p:spPr>
          <a:xfrm>
            <a:off x="475313" y="1438149"/>
            <a:ext cx="3913981" cy="101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50391">
              <a:lnSpc>
                <a:spcPct val="90000"/>
              </a:lnSpc>
              <a:spcBef>
                <a:spcPts val="500"/>
              </a:spcBef>
              <a:defRPr sz="6138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OLD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23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21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2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24" name="CasellaDiTesto 1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Correlation matrix</a:t>
            </a:r>
          </a:p>
        </p:txBody>
      </p:sp>
      <p:sp>
        <p:nvSpPr>
          <p:cNvPr id="725" name="CasellaDiTesto 3"/>
          <p:cNvSpPr txBox="1"/>
          <p:nvPr/>
        </p:nvSpPr>
        <p:spPr>
          <a:xfrm>
            <a:off x="475313" y="1438149"/>
            <a:ext cx="3913981" cy="101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50391">
              <a:lnSpc>
                <a:spcPct val="90000"/>
              </a:lnSpc>
              <a:spcBef>
                <a:spcPts val="500"/>
              </a:spcBef>
              <a:defRPr sz="6138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26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6774" y="0"/>
            <a:ext cx="756961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31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729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0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32" name="CasellaDiTesto 2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What about the VIF</a:t>
            </a:r>
          </a:p>
        </p:txBody>
      </p:sp>
      <p:graphicFrame>
        <p:nvGraphicFramePr>
          <p:cNvPr id="733" name="Tabella 3"/>
          <p:cNvGraphicFramePr/>
          <p:nvPr/>
        </p:nvGraphicFramePr>
        <p:xfrm>
          <a:off x="6690724" y="2554469"/>
          <a:ext cx="4903506" cy="30470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51752"/>
                <a:gridCol w="2451752"/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9757" marR="49757" marT="49757" marB="49757" anchor="t" anchorCtr="0" horzOverflow="overflow"/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const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42.8</a:t>
                      </a:r>
                    </a:p>
                  </a:txBody>
                  <a:tcPr marL="49757" marR="49757" marT="49757" marB="49757" anchor="t" anchorCtr="0" horzOverflow="overflow"/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3.77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3.95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3.41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2.68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3.67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4" name="Tabella 4"/>
          <p:cNvGraphicFramePr/>
          <p:nvPr/>
        </p:nvGraphicFramePr>
        <p:xfrm>
          <a:off x="638881" y="2554469"/>
          <a:ext cx="4903505" cy="30470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51752"/>
                <a:gridCol w="2451752"/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9757" marR="49757" marT="49757" marB="49757" anchor="t" anchorCtr="0" horzOverflow="overflow"/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const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2327.79</a:t>
                      </a:r>
                    </a:p>
                  </a:txBody>
                  <a:tcPr marL="49757" marR="49757" marT="49757" marB="49757" anchor="t" anchorCtr="0" horzOverflow="overflow"/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5.88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FFC00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3.63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3.14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2.12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2.90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35" name="CasellaDiTesto 5"/>
          <p:cNvSpPr txBox="1"/>
          <p:nvPr/>
        </p:nvSpPr>
        <p:spPr>
          <a:xfrm>
            <a:off x="2798862" y="5856082"/>
            <a:ext cx="94364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OLD</a:t>
            </a:r>
          </a:p>
        </p:txBody>
      </p:sp>
      <p:sp>
        <p:nvSpPr>
          <p:cNvPr id="736" name="CasellaDiTesto 6"/>
          <p:cNvSpPr txBox="1"/>
          <p:nvPr/>
        </p:nvSpPr>
        <p:spPr>
          <a:xfrm>
            <a:off x="8885530" y="5798847"/>
            <a:ext cx="94364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NEW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Rectangle 3117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9" name="Graphic 33"/>
          <p:cNvSpPr/>
          <p:nvPr/>
        </p:nvSpPr>
        <p:spPr>
          <a:xfrm>
            <a:off x="1310784" y="0"/>
            <a:ext cx="957043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fill="norm" stroke="1" extrusionOk="0">
                <a:moveTo>
                  <a:pt x="21564" y="10924"/>
                </a:moveTo>
                <a:cubicBezTo>
                  <a:pt x="21535" y="10540"/>
                  <a:pt x="21553" y="10152"/>
                  <a:pt x="21537" y="9766"/>
                </a:cubicBezTo>
                <a:cubicBezTo>
                  <a:pt x="21500" y="8819"/>
                  <a:pt x="21391" y="7881"/>
                  <a:pt x="21211" y="6967"/>
                </a:cubicBezTo>
                <a:cubicBezTo>
                  <a:pt x="20760" y="4701"/>
                  <a:pt x="19879" y="2648"/>
                  <a:pt x="18662" y="1023"/>
                </a:cubicBezTo>
                <a:cubicBezTo>
                  <a:pt x="18404" y="682"/>
                  <a:pt x="18147" y="336"/>
                  <a:pt x="17885" y="0"/>
                </a:cubicBezTo>
                <a:lnTo>
                  <a:pt x="4232" y="0"/>
                </a:lnTo>
                <a:cubicBezTo>
                  <a:pt x="3548" y="840"/>
                  <a:pt x="2939" y="1792"/>
                  <a:pt x="2419" y="2836"/>
                </a:cubicBezTo>
                <a:cubicBezTo>
                  <a:pt x="1446" y="4767"/>
                  <a:pt x="757" y="6882"/>
                  <a:pt x="315" y="9156"/>
                </a:cubicBezTo>
                <a:cubicBezTo>
                  <a:pt x="258" y="9457"/>
                  <a:pt x="209" y="9762"/>
                  <a:pt x="155" y="10066"/>
                </a:cubicBezTo>
                <a:cubicBezTo>
                  <a:pt x="149" y="10098"/>
                  <a:pt x="155" y="10137"/>
                  <a:pt x="124" y="10167"/>
                </a:cubicBezTo>
                <a:cubicBezTo>
                  <a:pt x="138" y="9334"/>
                  <a:pt x="217" y="8505"/>
                  <a:pt x="360" y="7695"/>
                </a:cubicBezTo>
                <a:cubicBezTo>
                  <a:pt x="745" y="5498"/>
                  <a:pt x="1521" y="3597"/>
                  <a:pt x="2614" y="1939"/>
                </a:cubicBezTo>
                <a:cubicBezTo>
                  <a:pt x="3087" y="1224"/>
                  <a:pt x="3610" y="575"/>
                  <a:pt x="4174" y="2"/>
                </a:cubicBezTo>
                <a:lnTo>
                  <a:pt x="3966" y="2"/>
                </a:lnTo>
                <a:cubicBezTo>
                  <a:pt x="2887" y="1150"/>
                  <a:pt x="1972" y="2513"/>
                  <a:pt x="1271" y="4151"/>
                </a:cubicBezTo>
                <a:cubicBezTo>
                  <a:pt x="648" y="5610"/>
                  <a:pt x="241" y="7177"/>
                  <a:pt x="77" y="8865"/>
                </a:cubicBezTo>
                <a:cubicBezTo>
                  <a:pt x="-8" y="9715"/>
                  <a:pt x="-7" y="10573"/>
                  <a:pt x="7" y="11432"/>
                </a:cubicBezTo>
                <a:cubicBezTo>
                  <a:pt x="43" y="13680"/>
                  <a:pt x="513" y="15746"/>
                  <a:pt x="1344" y="17660"/>
                </a:cubicBezTo>
                <a:cubicBezTo>
                  <a:pt x="1892" y="18922"/>
                  <a:pt x="2603" y="19993"/>
                  <a:pt x="3422" y="20923"/>
                </a:cubicBezTo>
                <a:cubicBezTo>
                  <a:pt x="3626" y="21156"/>
                  <a:pt x="3836" y="21377"/>
                  <a:pt x="4051" y="21586"/>
                </a:cubicBezTo>
                <a:lnTo>
                  <a:pt x="4274" y="21586"/>
                </a:lnTo>
                <a:cubicBezTo>
                  <a:pt x="3135" y="20520"/>
                  <a:pt x="2177" y="19197"/>
                  <a:pt x="1444" y="17564"/>
                </a:cubicBezTo>
                <a:cubicBezTo>
                  <a:pt x="1358" y="17371"/>
                  <a:pt x="1272" y="17175"/>
                  <a:pt x="1198" y="16969"/>
                </a:cubicBezTo>
                <a:cubicBezTo>
                  <a:pt x="1224" y="16957"/>
                  <a:pt x="1229" y="16981"/>
                  <a:pt x="1237" y="16998"/>
                </a:cubicBezTo>
                <a:cubicBezTo>
                  <a:pt x="2054" y="18808"/>
                  <a:pt x="3104" y="20310"/>
                  <a:pt x="4324" y="21588"/>
                </a:cubicBezTo>
                <a:lnTo>
                  <a:pt x="17153" y="21600"/>
                </a:lnTo>
                <a:cubicBezTo>
                  <a:pt x="17455" y="21286"/>
                  <a:pt x="17746" y="20951"/>
                  <a:pt x="18023" y="20596"/>
                </a:cubicBezTo>
                <a:cubicBezTo>
                  <a:pt x="19282" y="18985"/>
                  <a:pt x="20268" y="17104"/>
                  <a:pt x="20891" y="14871"/>
                </a:cubicBezTo>
                <a:cubicBezTo>
                  <a:pt x="21173" y="13866"/>
                  <a:pt x="21359" y="12813"/>
                  <a:pt x="21442" y="11740"/>
                </a:cubicBezTo>
                <a:cubicBezTo>
                  <a:pt x="21447" y="11680"/>
                  <a:pt x="21452" y="11620"/>
                  <a:pt x="21458" y="11552"/>
                </a:cubicBezTo>
                <a:cubicBezTo>
                  <a:pt x="21484" y="11577"/>
                  <a:pt x="21477" y="11611"/>
                  <a:pt x="21477" y="11637"/>
                </a:cubicBezTo>
                <a:cubicBezTo>
                  <a:pt x="21499" y="12615"/>
                  <a:pt x="21415" y="13592"/>
                  <a:pt x="21228" y="14535"/>
                </a:cubicBezTo>
                <a:cubicBezTo>
                  <a:pt x="20885" y="16267"/>
                  <a:pt x="20241" y="17765"/>
                  <a:pt x="19384" y="19094"/>
                </a:cubicBezTo>
                <a:cubicBezTo>
                  <a:pt x="18759" y="20063"/>
                  <a:pt x="18051" y="20887"/>
                  <a:pt x="17280" y="21600"/>
                </a:cubicBezTo>
                <a:lnTo>
                  <a:pt x="17507" y="21600"/>
                </a:lnTo>
                <a:cubicBezTo>
                  <a:pt x="18435" y="20714"/>
                  <a:pt x="19263" y="19667"/>
                  <a:pt x="19955" y="18409"/>
                </a:cubicBezTo>
                <a:cubicBezTo>
                  <a:pt x="20582" y="17272"/>
                  <a:pt x="21056" y="16025"/>
                  <a:pt x="21336" y="14640"/>
                </a:cubicBezTo>
                <a:cubicBezTo>
                  <a:pt x="21475" y="13955"/>
                  <a:pt x="21560" y="13251"/>
                  <a:pt x="21591" y="12541"/>
                </a:cubicBezTo>
                <a:cubicBezTo>
                  <a:pt x="21592" y="12515"/>
                  <a:pt x="21576" y="11082"/>
                  <a:pt x="21564" y="10924"/>
                </a:cubicBezTo>
                <a:close/>
                <a:moveTo>
                  <a:pt x="19053" y="1851"/>
                </a:moveTo>
                <a:cubicBezTo>
                  <a:pt x="20517" y="4137"/>
                  <a:pt x="21302" y="6813"/>
                  <a:pt x="21409" y="9877"/>
                </a:cubicBezTo>
                <a:cubicBezTo>
                  <a:pt x="21032" y="6970"/>
                  <a:pt x="20297" y="4267"/>
                  <a:pt x="19053" y="18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42" name="sketch line"/>
          <p:cNvGrpSpPr/>
          <p:nvPr/>
        </p:nvGrpSpPr>
        <p:grpSpPr>
          <a:xfrm>
            <a:off x="3973735" y="4150608"/>
            <a:ext cx="4244291" cy="52391"/>
            <a:chOff x="0" y="0"/>
            <a:chExt cx="4244289" cy="52390"/>
          </a:xfrm>
        </p:grpSpPr>
        <p:sp>
          <p:nvSpPr>
            <p:cNvPr id="740" name="Forma"/>
            <p:cNvSpPr/>
            <p:nvPr/>
          </p:nvSpPr>
          <p:spPr>
            <a:xfrm>
              <a:off x="470" y="1604"/>
              <a:ext cx="4243820" cy="4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3921" fill="norm" stroke="1" extrusionOk="0">
                  <a:moveTo>
                    <a:pt x="0" y="5946"/>
                  </a:moveTo>
                  <a:cubicBezTo>
                    <a:pt x="652" y="10752"/>
                    <a:pt x="1591" y="6262"/>
                    <a:pt x="2869" y="5946"/>
                  </a:cubicBezTo>
                  <a:cubicBezTo>
                    <a:pt x="4147" y="5631"/>
                    <a:pt x="4261" y="8322"/>
                    <a:pt x="5306" y="5946"/>
                  </a:cubicBezTo>
                  <a:cubicBezTo>
                    <a:pt x="6352" y="3571"/>
                    <a:pt x="8084" y="-2116"/>
                    <a:pt x="8823" y="5946"/>
                  </a:cubicBezTo>
                  <a:cubicBezTo>
                    <a:pt x="9563" y="14009"/>
                    <a:pt x="10447" y="7615"/>
                    <a:pt x="11693" y="5946"/>
                  </a:cubicBezTo>
                  <a:cubicBezTo>
                    <a:pt x="12938" y="4277"/>
                    <a:pt x="13740" y="-632"/>
                    <a:pt x="14562" y="5946"/>
                  </a:cubicBezTo>
                  <a:cubicBezTo>
                    <a:pt x="15383" y="12525"/>
                    <a:pt x="17254" y="13006"/>
                    <a:pt x="18079" y="5946"/>
                  </a:cubicBezTo>
                  <a:cubicBezTo>
                    <a:pt x="18904" y="-1114"/>
                    <a:pt x="20105" y="-2805"/>
                    <a:pt x="21596" y="5946"/>
                  </a:cubicBezTo>
                  <a:cubicBezTo>
                    <a:pt x="21591" y="7463"/>
                    <a:pt x="21600" y="9870"/>
                    <a:pt x="21596" y="11055"/>
                  </a:cubicBezTo>
                  <a:cubicBezTo>
                    <a:pt x="21020" y="5600"/>
                    <a:pt x="20014" y="17749"/>
                    <a:pt x="18943" y="11055"/>
                  </a:cubicBezTo>
                  <a:cubicBezTo>
                    <a:pt x="17871" y="4362"/>
                    <a:pt x="16641" y="18795"/>
                    <a:pt x="15858" y="11055"/>
                  </a:cubicBezTo>
                  <a:cubicBezTo>
                    <a:pt x="15074" y="3315"/>
                    <a:pt x="13966" y="12434"/>
                    <a:pt x="12772" y="11055"/>
                  </a:cubicBezTo>
                  <a:cubicBezTo>
                    <a:pt x="11579" y="9676"/>
                    <a:pt x="10514" y="18144"/>
                    <a:pt x="9903" y="11055"/>
                  </a:cubicBezTo>
                  <a:cubicBezTo>
                    <a:pt x="9292" y="3966"/>
                    <a:pt x="7162" y="9471"/>
                    <a:pt x="6386" y="11055"/>
                  </a:cubicBezTo>
                  <a:cubicBezTo>
                    <a:pt x="5610" y="12640"/>
                    <a:pt x="4264" y="14794"/>
                    <a:pt x="2869" y="11055"/>
                  </a:cubicBezTo>
                  <a:cubicBezTo>
                    <a:pt x="1474" y="7316"/>
                    <a:pt x="676" y="7931"/>
                    <a:pt x="0" y="11055"/>
                  </a:cubicBezTo>
                  <a:cubicBezTo>
                    <a:pt x="3" y="9764"/>
                    <a:pt x="3" y="7532"/>
                    <a:pt x="0" y="59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1" name="Forma"/>
            <p:cNvSpPr/>
            <p:nvPr/>
          </p:nvSpPr>
          <p:spPr>
            <a:xfrm>
              <a:off x="0" y="0"/>
              <a:ext cx="4244233" cy="5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919" fill="norm" stroke="1" extrusionOk="0">
                  <a:moveTo>
                    <a:pt x="2" y="6081"/>
                  </a:moveTo>
                  <a:cubicBezTo>
                    <a:pt x="803" y="1923"/>
                    <a:pt x="1930" y="4533"/>
                    <a:pt x="2871" y="6081"/>
                  </a:cubicBezTo>
                  <a:cubicBezTo>
                    <a:pt x="3812" y="7630"/>
                    <a:pt x="4611" y="4613"/>
                    <a:pt x="5308" y="6081"/>
                  </a:cubicBezTo>
                  <a:cubicBezTo>
                    <a:pt x="6006" y="7549"/>
                    <a:pt x="6907" y="425"/>
                    <a:pt x="7962" y="6081"/>
                  </a:cubicBezTo>
                  <a:cubicBezTo>
                    <a:pt x="9016" y="11737"/>
                    <a:pt x="9733" y="12759"/>
                    <a:pt x="11262" y="6081"/>
                  </a:cubicBezTo>
                  <a:cubicBezTo>
                    <a:pt x="12792" y="-597"/>
                    <a:pt x="12800" y="-1124"/>
                    <a:pt x="14131" y="6081"/>
                  </a:cubicBezTo>
                  <a:cubicBezTo>
                    <a:pt x="15463" y="13286"/>
                    <a:pt x="16178" y="10894"/>
                    <a:pt x="16784" y="6081"/>
                  </a:cubicBezTo>
                  <a:cubicBezTo>
                    <a:pt x="17391" y="1268"/>
                    <a:pt x="20420" y="-4777"/>
                    <a:pt x="21597" y="6081"/>
                  </a:cubicBezTo>
                  <a:cubicBezTo>
                    <a:pt x="21599" y="8055"/>
                    <a:pt x="21597" y="8957"/>
                    <a:pt x="21597" y="10940"/>
                  </a:cubicBezTo>
                  <a:cubicBezTo>
                    <a:pt x="20932" y="5323"/>
                    <a:pt x="19991" y="6568"/>
                    <a:pt x="18512" y="10940"/>
                  </a:cubicBezTo>
                  <a:cubicBezTo>
                    <a:pt x="17033" y="15313"/>
                    <a:pt x="16563" y="13167"/>
                    <a:pt x="15859" y="10940"/>
                  </a:cubicBezTo>
                  <a:cubicBezTo>
                    <a:pt x="15155" y="8713"/>
                    <a:pt x="13336" y="13752"/>
                    <a:pt x="12342" y="10940"/>
                  </a:cubicBezTo>
                  <a:cubicBezTo>
                    <a:pt x="11348" y="8128"/>
                    <a:pt x="10629" y="5057"/>
                    <a:pt x="9473" y="10940"/>
                  </a:cubicBezTo>
                  <a:cubicBezTo>
                    <a:pt x="8317" y="16823"/>
                    <a:pt x="7648" y="5850"/>
                    <a:pt x="7036" y="10940"/>
                  </a:cubicBezTo>
                  <a:cubicBezTo>
                    <a:pt x="6424" y="16030"/>
                    <a:pt x="5322" y="13614"/>
                    <a:pt x="3735" y="10940"/>
                  </a:cubicBezTo>
                  <a:cubicBezTo>
                    <a:pt x="2148" y="8266"/>
                    <a:pt x="1739" y="1204"/>
                    <a:pt x="2" y="10940"/>
                  </a:cubicBezTo>
                  <a:cubicBezTo>
                    <a:pt x="-1" y="9590"/>
                    <a:pt x="-1" y="7763"/>
                    <a:pt x="2" y="6081"/>
                  </a:cubicBezTo>
                  <a:close/>
                </a:path>
              </a:pathLst>
            </a:custGeom>
            <a:noFill/>
            <a:ln w="412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43" name="CasellaDiTesto 1"/>
          <p:cNvSpPr txBox="1"/>
          <p:nvPr/>
        </p:nvSpPr>
        <p:spPr>
          <a:xfrm>
            <a:off x="1569521" y="1176431"/>
            <a:ext cx="9049910" cy="290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solidFill>
                  <a:srgbClr val="FFFFFF"/>
                </a:solidFill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And what if we now log transform only the target?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6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Correlation matrix</a:t>
            </a:r>
          </a:p>
        </p:txBody>
      </p:sp>
      <p:grpSp>
        <p:nvGrpSpPr>
          <p:cNvPr id="749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47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8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50" name="CasellaDiTesto 4"/>
          <p:cNvSpPr txBox="1"/>
          <p:nvPr/>
        </p:nvSpPr>
        <p:spPr>
          <a:xfrm>
            <a:off x="475313" y="1438149"/>
            <a:ext cx="3913981" cy="101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50391">
              <a:lnSpc>
                <a:spcPct val="90000"/>
              </a:lnSpc>
              <a:spcBef>
                <a:spcPts val="500"/>
              </a:spcBef>
              <a:defRPr sz="6138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OLD</a:t>
            </a:r>
          </a:p>
        </p:txBody>
      </p:sp>
      <p:pic>
        <p:nvPicPr>
          <p:cNvPr id="751" name="Immagine 1" descr="Immagin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6774" y="0"/>
            <a:ext cx="756961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Rectangle 30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4" name="CasellaDiTesto 23"/>
          <p:cNvSpPr txBox="1"/>
          <p:nvPr/>
        </p:nvSpPr>
        <p:spPr>
          <a:xfrm>
            <a:off x="475314" y="661975"/>
            <a:ext cx="3913981" cy="3573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Correlation matrix</a:t>
            </a:r>
          </a:p>
        </p:txBody>
      </p:sp>
      <p:grpSp>
        <p:nvGrpSpPr>
          <p:cNvPr id="757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755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6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58" name="CasellaDiTesto 5"/>
          <p:cNvSpPr txBox="1"/>
          <p:nvPr/>
        </p:nvSpPr>
        <p:spPr>
          <a:xfrm>
            <a:off x="475313" y="1438149"/>
            <a:ext cx="3913981" cy="101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50391">
              <a:lnSpc>
                <a:spcPct val="90000"/>
              </a:lnSpc>
              <a:spcBef>
                <a:spcPts val="500"/>
              </a:spcBef>
              <a:defRPr sz="6138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NEW</a:t>
            </a:r>
          </a:p>
        </p:txBody>
      </p:sp>
      <p:pic>
        <p:nvPicPr>
          <p:cNvPr id="759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6772" y="0"/>
            <a:ext cx="756961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 3085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764" name="sketch line"/>
          <p:cNvGrpSpPr/>
          <p:nvPr/>
        </p:nvGrpSpPr>
        <p:grpSpPr>
          <a:xfrm>
            <a:off x="4449805" y="1828499"/>
            <a:ext cx="3292115" cy="52683"/>
            <a:chOff x="0" y="0"/>
            <a:chExt cx="3292114" cy="52682"/>
          </a:xfrm>
        </p:grpSpPr>
        <p:sp>
          <p:nvSpPr>
            <p:cNvPr id="762" name="Forma"/>
            <p:cNvSpPr/>
            <p:nvPr/>
          </p:nvSpPr>
          <p:spPr>
            <a:xfrm>
              <a:off x="0" y="0"/>
              <a:ext cx="3292115" cy="52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2663" fill="norm" stroke="1" extrusionOk="0">
                  <a:moveTo>
                    <a:pt x="2" y="5368"/>
                  </a:moveTo>
                  <a:cubicBezTo>
                    <a:pt x="1286" y="12147"/>
                    <a:pt x="2855" y="9575"/>
                    <a:pt x="3889" y="5368"/>
                  </a:cubicBezTo>
                  <a:cubicBezTo>
                    <a:pt x="4923" y="1160"/>
                    <a:pt x="6685" y="13159"/>
                    <a:pt x="8640" y="5368"/>
                  </a:cubicBezTo>
                  <a:cubicBezTo>
                    <a:pt x="10595" y="-2424"/>
                    <a:pt x="11131" y="2617"/>
                    <a:pt x="12311" y="5368"/>
                  </a:cubicBezTo>
                  <a:cubicBezTo>
                    <a:pt x="13491" y="8118"/>
                    <a:pt x="14391" y="8618"/>
                    <a:pt x="15982" y="5368"/>
                  </a:cubicBezTo>
                  <a:cubicBezTo>
                    <a:pt x="17574" y="2117"/>
                    <a:pt x="19754" y="-4884"/>
                    <a:pt x="21597" y="5368"/>
                  </a:cubicBezTo>
                  <a:cubicBezTo>
                    <a:pt x="21596" y="6434"/>
                    <a:pt x="21596" y="7783"/>
                    <a:pt x="21597" y="9793"/>
                  </a:cubicBezTo>
                  <a:cubicBezTo>
                    <a:pt x="20397" y="8810"/>
                    <a:pt x="19372" y="16716"/>
                    <a:pt x="17494" y="9793"/>
                  </a:cubicBezTo>
                  <a:cubicBezTo>
                    <a:pt x="15616" y="2869"/>
                    <a:pt x="14853" y="15302"/>
                    <a:pt x="13391" y="9793"/>
                  </a:cubicBezTo>
                  <a:cubicBezTo>
                    <a:pt x="11928" y="4284"/>
                    <a:pt x="10991" y="6943"/>
                    <a:pt x="9288" y="9793"/>
                  </a:cubicBezTo>
                  <a:cubicBezTo>
                    <a:pt x="7585" y="12643"/>
                    <a:pt x="5597" y="14129"/>
                    <a:pt x="4537" y="9793"/>
                  </a:cubicBezTo>
                  <a:cubicBezTo>
                    <a:pt x="3476" y="5456"/>
                    <a:pt x="1230" y="8734"/>
                    <a:pt x="2" y="9793"/>
                  </a:cubicBezTo>
                  <a:cubicBezTo>
                    <a:pt x="3" y="8825"/>
                    <a:pt x="-3" y="6274"/>
                    <a:pt x="2" y="536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3" name="Forma"/>
            <p:cNvSpPr/>
            <p:nvPr/>
          </p:nvSpPr>
          <p:spPr>
            <a:xfrm>
              <a:off x="274" y="5786"/>
              <a:ext cx="3291841" cy="46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203" fill="norm" stroke="1" extrusionOk="0">
                  <a:moveTo>
                    <a:pt x="0" y="4267"/>
                  </a:moveTo>
                  <a:cubicBezTo>
                    <a:pt x="1136" y="-946"/>
                    <a:pt x="2908" y="5939"/>
                    <a:pt x="4320" y="4267"/>
                  </a:cubicBezTo>
                  <a:cubicBezTo>
                    <a:pt x="5732" y="2595"/>
                    <a:pt x="6785" y="7328"/>
                    <a:pt x="8424" y="4267"/>
                  </a:cubicBezTo>
                  <a:cubicBezTo>
                    <a:pt x="10063" y="1206"/>
                    <a:pt x="11097" y="-3569"/>
                    <a:pt x="12528" y="4267"/>
                  </a:cubicBezTo>
                  <a:cubicBezTo>
                    <a:pt x="13959" y="12103"/>
                    <a:pt x="14911" y="-608"/>
                    <a:pt x="17280" y="4267"/>
                  </a:cubicBezTo>
                  <a:cubicBezTo>
                    <a:pt x="19649" y="9142"/>
                    <a:pt x="19838" y="-4068"/>
                    <a:pt x="21600" y="4267"/>
                  </a:cubicBezTo>
                  <a:cubicBezTo>
                    <a:pt x="21597" y="6232"/>
                    <a:pt x="21597" y="6823"/>
                    <a:pt x="21600" y="9026"/>
                  </a:cubicBezTo>
                  <a:cubicBezTo>
                    <a:pt x="20003" y="14413"/>
                    <a:pt x="18678" y="520"/>
                    <a:pt x="17280" y="9026"/>
                  </a:cubicBezTo>
                  <a:cubicBezTo>
                    <a:pt x="15882" y="17532"/>
                    <a:pt x="15119" y="5916"/>
                    <a:pt x="13608" y="9026"/>
                  </a:cubicBezTo>
                  <a:cubicBezTo>
                    <a:pt x="12097" y="12136"/>
                    <a:pt x="11200" y="7072"/>
                    <a:pt x="9504" y="9026"/>
                  </a:cubicBezTo>
                  <a:cubicBezTo>
                    <a:pt x="7808" y="10980"/>
                    <a:pt x="6577" y="6607"/>
                    <a:pt x="5400" y="9026"/>
                  </a:cubicBezTo>
                  <a:cubicBezTo>
                    <a:pt x="4223" y="11445"/>
                    <a:pt x="2015" y="14169"/>
                    <a:pt x="0" y="9026"/>
                  </a:cubicBezTo>
                  <a:cubicBezTo>
                    <a:pt x="0" y="7310"/>
                    <a:pt x="0" y="5245"/>
                    <a:pt x="0" y="4267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65" name="CasellaDiTesto 1"/>
          <p:cNvSpPr txBox="1"/>
          <p:nvPr/>
        </p:nvSpPr>
        <p:spPr>
          <a:xfrm>
            <a:off x="684600" y="457199"/>
            <a:ext cx="10818202" cy="1368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6600"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What about the VIF</a:t>
            </a:r>
          </a:p>
        </p:txBody>
      </p:sp>
      <p:graphicFrame>
        <p:nvGraphicFramePr>
          <p:cNvPr id="766" name="Tabella 7"/>
          <p:cNvGraphicFramePr/>
          <p:nvPr/>
        </p:nvGraphicFramePr>
        <p:xfrm>
          <a:off x="6690724" y="2554469"/>
          <a:ext cx="4903506" cy="30470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51752"/>
                <a:gridCol w="2451752"/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9757" marR="49757" marT="49757" marB="49757" anchor="t" anchorCtr="0" horzOverflow="overflow"/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const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3885.36</a:t>
                      </a:r>
                    </a:p>
                  </a:txBody>
                  <a:tcPr marL="49757" marR="49757" marT="49757" marB="49757" anchor="t" anchorCtr="0" horzOverflow="overflow"/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3.37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3.90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3.63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2.71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3.70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67" name="CasellaDiTesto 8"/>
          <p:cNvSpPr txBox="1"/>
          <p:nvPr/>
        </p:nvSpPr>
        <p:spPr>
          <a:xfrm>
            <a:off x="2798862" y="5856082"/>
            <a:ext cx="94364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OLD</a:t>
            </a:r>
          </a:p>
        </p:txBody>
      </p:sp>
      <p:sp>
        <p:nvSpPr>
          <p:cNvPr id="768" name="CasellaDiTesto 9"/>
          <p:cNvSpPr txBox="1"/>
          <p:nvPr/>
        </p:nvSpPr>
        <p:spPr>
          <a:xfrm>
            <a:off x="8885530" y="5798847"/>
            <a:ext cx="943647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/>
            </a:lvl1pPr>
          </a:lstStyle>
          <a:p>
            <a:pPr/>
            <a:r>
              <a:t>NEW</a:t>
            </a:r>
          </a:p>
        </p:txBody>
      </p:sp>
      <p:graphicFrame>
        <p:nvGraphicFramePr>
          <p:cNvPr id="769" name="Tabella 10"/>
          <p:cNvGraphicFramePr/>
          <p:nvPr/>
        </p:nvGraphicFramePr>
        <p:xfrm>
          <a:off x="704496" y="2554469"/>
          <a:ext cx="4903505" cy="30470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51752"/>
                <a:gridCol w="2451752"/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VIF</a:t>
                      </a:r>
                    </a:p>
                  </a:txBody>
                  <a:tcPr marL="49757" marR="49757" marT="49757" marB="49757" anchor="t" anchorCtr="0" horzOverflow="overflow"/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const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42.8</a:t>
                      </a:r>
                    </a:p>
                  </a:txBody>
                  <a:tcPr marL="49757" marR="49757" marT="49757" marB="49757" anchor="t" anchorCtr="0" horzOverflow="overflow"/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3.77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3.95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3.41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2.68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3.67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Rectangle 3117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2" name="Graphic 33"/>
          <p:cNvSpPr/>
          <p:nvPr/>
        </p:nvSpPr>
        <p:spPr>
          <a:xfrm>
            <a:off x="1310784" y="0"/>
            <a:ext cx="957043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fill="norm" stroke="1" extrusionOk="0">
                <a:moveTo>
                  <a:pt x="21564" y="10924"/>
                </a:moveTo>
                <a:cubicBezTo>
                  <a:pt x="21535" y="10540"/>
                  <a:pt x="21553" y="10152"/>
                  <a:pt x="21537" y="9766"/>
                </a:cubicBezTo>
                <a:cubicBezTo>
                  <a:pt x="21500" y="8819"/>
                  <a:pt x="21391" y="7881"/>
                  <a:pt x="21211" y="6967"/>
                </a:cubicBezTo>
                <a:cubicBezTo>
                  <a:pt x="20760" y="4701"/>
                  <a:pt x="19879" y="2648"/>
                  <a:pt x="18662" y="1023"/>
                </a:cubicBezTo>
                <a:cubicBezTo>
                  <a:pt x="18404" y="682"/>
                  <a:pt x="18147" y="336"/>
                  <a:pt x="17885" y="0"/>
                </a:cubicBezTo>
                <a:lnTo>
                  <a:pt x="4232" y="0"/>
                </a:lnTo>
                <a:cubicBezTo>
                  <a:pt x="3548" y="840"/>
                  <a:pt x="2939" y="1792"/>
                  <a:pt x="2419" y="2836"/>
                </a:cubicBezTo>
                <a:cubicBezTo>
                  <a:pt x="1446" y="4767"/>
                  <a:pt x="757" y="6882"/>
                  <a:pt x="315" y="9156"/>
                </a:cubicBezTo>
                <a:cubicBezTo>
                  <a:pt x="258" y="9457"/>
                  <a:pt x="209" y="9762"/>
                  <a:pt x="155" y="10066"/>
                </a:cubicBezTo>
                <a:cubicBezTo>
                  <a:pt x="149" y="10098"/>
                  <a:pt x="155" y="10137"/>
                  <a:pt x="124" y="10167"/>
                </a:cubicBezTo>
                <a:cubicBezTo>
                  <a:pt x="138" y="9334"/>
                  <a:pt x="217" y="8505"/>
                  <a:pt x="360" y="7695"/>
                </a:cubicBezTo>
                <a:cubicBezTo>
                  <a:pt x="745" y="5498"/>
                  <a:pt x="1521" y="3597"/>
                  <a:pt x="2614" y="1939"/>
                </a:cubicBezTo>
                <a:cubicBezTo>
                  <a:pt x="3087" y="1224"/>
                  <a:pt x="3610" y="575"/>
                  <a:pt x="4174" y="2"/>
                </a:cubicBezTo>
                <a:lnTo>
                  <a:pt x="3966" y="2"/>
                </a:lnTo>
                <a:cubicBezTo>
                  <a:pt x="2887" y="1150"/>
                  <a:pt x="1972" y="2513"/>
                  <a:pt x="1271" y="4151"/>
                </a:cubicBezTo>
                <a:cubicBezTo>
                  <a:pt x="648" y="5610"/>
                  <a:pt x="241" y="7177"/>
                  <a:pt x="77" y="8865"/>
                </a:cubicBezTo>
                <a:cubicBezTo>
                  <a:pt x="-8" y="9715"/>
                  <a:pt x="-7" y="10573"/>
                  <a:pt x="7" y="11432"/>
                </a:cubicBezTo>
                <a:cubicBezTo>
                  <a:pt x="43" y="13680"/>
                  <a:pt x="513" y="15746"/>
                  <a:pt x="1344" y="17660"/>
                </a:cubicBezTo>
                <a:cubicBezTo>
                  <a:pt x="1892" y="18922"/>
                  <a:pt x="2603" y="19993"/>
                  <a:pt x="3422" y="20923"/>
                </a:cubicBezTo>
                <a:cubicBezTo>
                  <a:pt x="3626" y="21156"/>
                  <a:pt x="3836" y="21377"/>
                  <a:pt x="4051" y="21586"/>
                </a:cubicBezTo>
                <a:lnTo>
                  <a:pt x="4274" y="21586"/>
                </a:lnTo>
                <a:cubicBezTo>
                  <a:pt x="3135" y="20520"/>
                  <a:pt x="2177" y="19197"/>
                  <a:pt x="1444" y="17564"/>
                </a:cubicBezTo>
                <a:cubicBezTo>
                  <a:pt x="1358" y="17371"/>
                  <a:pt x="1272" y="17175"/>
                  <a:pt x="1198" y="16969"/>
                </a:cubicBezTo>
                <a:cubicBezTo>
                  <a:pt x="1224" y="16957"/>
                  <a:pt x="1229" y="16981"/>
                  <a:pt x="1237" y="16998"/>
                </a:cubicBezTo>
                <a:cubicBezTo>
                  <a:pt x="2054" y="18808"/>
                  <a:pt x="3104" y="20310"/>
                  <a:pt x="4324" y="21588"/>
                </a:cubicBezTo>
                <a:lnTo>
                  <a:pt x="17153" y="21600"/>
                </a:lnTo>
                <a:cubicBezTo>
                  <a:pt x="17455" y="21286"/>
                  <a:pt x="17746" y="20951"/>
                  <a:pt x="18023" y="20596"/>
                </a:cubicBezTo>
                <a:cubicBezTo>
                  <a:pt x="19282" y="18985"/>
                  <a:pt x="20268" y="17104"/>
                  <a:pt x="20891" y="14871"/>
                </a:cubicBezTo>
                <a:cubicBezTo>
                  <a:pt x="21173" y="13866"/>
                  <a:pt x="21359" y="12813"/>
                  <a:pt x="21442" y="11740"/>
                </a:cubicBezTo>
                <a:cubicBezTo>
                  <a:pt x="21447" y="11680"/>
                  <a:pt x="21452" y="11620"/>
                  <a:pt x="21458" y="11552"/>
                </a:cubicBezTo>
                <a:cubicBezTo>
                  <a:pt x="21484" y="11577"/>
                  <a:pt x="21477" y="11611"/>
                  <a:pt x="21477" y="11637"/>
                </a:cubicBezTo>
                <a:cubicBezTo>
                  <a:pt x="21499" y="12615"/>
                  <a:pt x="21415" y="13592"/>
                  <a:pt x="21228" y="14535"/>
                </a:cubicBezTo>
                <a:cubicBezTo>
                  <a:pt x="20885" y="16267"/>
                  <a:pt x="20241" y="17765"/>
                  <a:pt x="19384" y="19094"/>
                </a:cubicBezTo>
                <a:cubicBezTo>
                  <a:pt x="18759" y="20063"/>
                  <a:pt x="18051" y="20887"/>
                  <a:pt x="17280" y="21600"/>
                </a:cubicBezTo>
                <a:lnTo>
                  <a:pt x="17507" y="21600"/>
                </a:lnTo>
                <a:cubicBezTo>
                  <a:pt x="18435" y="20714"/>
                  <a:pt x="19263" y="19667"/>
                  <a:pt x="19955" y="18409"/>
                </a:cubicBezTo>
                <a:cubicBezTo>
                  <a:pt x="20582" y="17272"/>
                  <a:pt x="21056" y="16025"/>
                  <a:pt x="21336" y="14640"/>
                </a:cubicBezTo>
                <a:cubicBezTo>
                  <a:pt x="21475" y="13955"/>
                  <a:pt x="21560" y="13251"/>
                  <a:pt x="21591" y="12541"/>
                </a:cubicBezTo>
                <a:cubicBezTo>
                  <a:pt x="21592" y="12515"/>
                  <a:pt x="21576" y="11082"/>
                  <a:pt x="21564" y="10924"/>
                </a:cubicBezTo>
                <a:close/>
                <a:moveTo>
                  <a:pt x="19053" y="1851"/>
                </a:moveTo>
                <a:cubicBezTo>
                  <a:pt x="20517" y="4137"/>
                  <a:pt x="21302" y="6813"/>
                  <a:pt x="21409" y="9877"/>
                </a:cubicBezTo>
                <a:cubicBezTo>
                  <a:pt x="21032" y="6970"/>
                  <a:pt x="20297" y="4267"/>
                  <a:pt x="19053" y="185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775" name="sketch line"/>
          <p:cNvGrpSpPr/>
          <p:nvPr/>
        </p:nvGrpSpPr>
        <p:grpSpPr>
          <a:xfrm>
            <a:off x="3973735" y="4150608"/>
            <a:ext cx="4244291" cy="52391"/>
            <a:chOff x="0" y="0"/>
            <a:chExt cx="4244289" cy="52390"/>
          </a:xfrm>
        </p:grpSpPr>
        <p:sp>
          <p:nvSpPr>
            <p:cNvPr id="773" name="Forma"/>
            <p:cNvSpPr/>
            <p:nvPr/>
          </p:nvSpPr>
          <p:spPr>
            <a:xfrm>
              <a:off x="470" y="1604"/>
              <a:ext cx="4243820" cy="4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13921" fill="norm" stroke="1" extrusionOk="0">
                  <a:moveTo>
                    <a:pt x="0" y="5946"/>
                  </a:moveTo>
                  <a:cubicBezTo>
                    <a:pt x="652" y="10752"/>
                    <a:pt x="1591" y="6262"/>
                    <a:pt x="2869" y="5946"/>
                  </a:cubicBezTo>
                  <a:cubicBezTo>
                    <a:pt x="4147" y="5631"/>
                    <a:pt x="4261" y="8322"/>
                    <a:pt x="5306" y="5946"/>
                  </a:cubicBezTo>
                  <a:cubicBezTo>
                    <a:pt x="6352" y="3571"/>
                    <a:pt x="8084" y="-2116"/>
                    <a:pt x="8823" y="5946"/>
                  </a:cubicBezTo>
                  <a:cubicBezTo>
                    <a:pt x="9563" y="14009"/>
                    <a:pt x="10447" y="7615"/>
                    <a:pt x="11693" y="5946"/>
                  </a:cubicBezTo>
                  <a:cubicBezTo>
                    <a:pt x="12938" y="4277"/>
                    <a:pt x="13740" y="-632"/>
                    <a:pt x="14562" y="5946"/>
                  </a:cubicBezTo>
                  <a:cubicBezTo>
                    <a:pt x="15383" y="12525"/>
                    <a:pt x="17254" y="13006"/>
                    <a:pt x="18079" y="5946"/>
                  </a:cubicBezTo>
                  <a:cubicBezTo>
                    <a:pt x="18904" y="-1114"/>
                    <a:pt x="20105" y="-2805"/>
                    <a:pt x="21596" y="5946"/>
                  </a:cubicBezTo>
                  <a:cubicBezTo>
                    <a:pt x="21591" y="7463"/>
                    <a:pt x="21600" y="9870"/>
                    <a:pt x="21596" y="11055"/>
                  </a:cubicBezTo>
                  <a:cubicBezTo>
                    <a:pt x="21020" y="5600"/>
                    <a:pt x="20014" y="17749"/>
                    <a:pt x="18943" y="11055"/>
                  </a:cubicBezTo>
                  <a:cubicBezTo>
                    <a:pt x="17871" y="4362"/>
                    <a:pt x="16641" y="18795"/>
                    <a:pt x="15858" y="11055"/>
                  </a:cubicBezTo>
                  <a:cubicBezTo>
                    <a:pt x="15074" y="3315"/>
                    <a:pt x="13966" y="12434"/>
                    <a:pt x="12772" y="11055"/>
                  </a:cubicBezTo>
                  <a:cubicBezTo>
                    <a:pt x="11579" y="9676"/>
                    <a:pt x="10514" y="18144"/>
                    <a:pt x="9903" y="11055"/>
                  </a:cubicBezTo>
                  <a:cubicBezTo>
                    <a:pt x="9292" y="3966"/>
                    <a:pt x="7162" y="9471"/>
                    <a:pt x="6386" y="11055"/>
                  </a:cubicBezTo>
                  <a:cubicBezTo>
                    <a:pt x="5610" y="12640"/>
                    <a:pt x="4264" y="14794"/>
                    <a:pt x="2869" y="11055"/>
                  </a:cubicBezTo>
                  <a:cubicBezTo>
                    <a:pt x="1474" y="7316"/>
                    <a:pt x="676" y="7931"/>
                    <a:pt x="0" y="11055"/>
                  </a:cubicBezTo>
                  <a:cubicBezTo>
                    <a:pt x="3" y="9764"/>
                    <a:pt x="3" y="7532"/>
                    <a:pt x="0" y="594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4" name="Forma"/>
            <p:cNvSpPr/>
            <p:nvPr/>
          </p:nvSpPr>
          <p:spPr>
            <a:xfrm>
              <a:off x="0" y="0"/>
              <a:ext cx="4244233" cy="52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919" fill="norm" stroke="1" extrusionOk="0">
                  <a:moveTo>
                    <a:pt x="2" y="6081"/>
                  </a:moveTo>
                  <a:cubicBezTo>
                    <a:pt x="803" y="1923"/>
                    <a:pt x="1930" y="4533"/>
                    <a:pt x="2871" y="6081"/>
                  </a:cubicBezTo>
                  <a:cubicBezTo>
                    <a:pt x="3812" y="7630"/>
                    <a:pt x="4611" y="4613"/>
                    <a:pt x="5308" y="6081"/>
                  </a:cubicBezTo>
                  <a:cubicBezTo>
                    <a:pt x="6006" y="7549"/>
                    <a:pt x="6907" y="425"/>
                    <a:pt x="7962" y="6081"/>
                  </a:cubicBezTo>
                  <a:cubicBezTo>
                    <a:pt x="9016" y="11737"/>
                    <a:pt x="9733" y="12759"/>
                    <a:pt x="11262" y="6081"/>
                  </a:cubicBezTo>
                  <a:cubicBezTo>
                    <a:pt x="12792" y="-597"/>
                    <a:pt x="12800" y="-1124"/>
                    <a:pt x="14131" y="6081"/>
                  </a:cubicBezTo>
                  <a:cubicBezTo>
                    <a:pt x="15463" y="13286"/>
                    <a:pt x="16178" y="10894"/>
                    <a:pt x="16784" y="6081"/>
                  </a:cubicBezTo>
                  <a:cubicBezTo>
                    <a:pt x="17391" y="1268"/>
                    <a:pt x="20420" y="-4777"/>
                    <a:pt x="21597" y="6081"/>
                  </a:cubicBezTo>
                  <a:cubicBezTo>
                    <a:pt x="21599" y="8055"/>
                    <a:pt x="21597" y="8957"/>
                    <a:pt x="21597" y="10940"/>
                  </a:cubicBezTo>
                  <a:cubicBezTo>
                    <a:pt x="20932" y="5323"/>
                    <a:pt x="19991" y="6568"/>
                    <a:pt x="18512" y="10940"/>
                  </a:cubicBezTo>
                  <a:cubicBezTo>
                    <a:pt x="17033" y="15313"/>
                    <a:pt x="16563" y="13167"/>
                    <a:pt x="15859" y="10940"/>
                  </a:cubicBezTo>
                  <a:cubicBezTo>
                    <a:pt x="15155" y="8713"/>
                    <a:pt x="13336" y="13752"/>
                    <a:pt x="12342" y="10940"/>
                  </a:cubicBezTo>
                  <a:cubicBezTo>
                    <a:pt x="11348" y="8128"/>
                    <a:pt x="10629" y="5057"/>
                    <a:pt x="9473" y="10940"/>
                  </a:cubicBezTo>
                  <a:cubicBezTo>
                    <a:pt x="8317" y="16823"/>
                    <a:pt x="7648" y="5850"/>
                    <a:pt x="7036" y="10940"/>
                  </a:cubicBezTo>
                  <a:cubicBezTo>
                    <a:pt x="6424" y="16030"/>
                    <a:pt x="5322" y="13614"/>
                    <a:pt x="3735" y="10940"/>
                  </a:cubicBezTo>
                  <a:cubicBezTo>
                    <a:pt x="2148" y="8266"/>
                    <a:pt x="1739" y="1204"/>
                    <a:pt x="2" y="10940"/>
                  </a:cubicBezTo>
                  <a:cubicBezTo>
                    <a:pt x="-1" y="9590"/>
                    <a:pt x="-1" y="7763"/>
                    <a:pt x="2" y="6081"/>
                  </a:cubicBezTo>
                  <a:close/>
                </a:path>
              </a:pathLst>
            </a:custGeom>
            <a:noFill/>
            <a:ln w="412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76" name="CasellaDiTesto 2"/>
          <p:cNvSpPr txBox="1"/>
          <p:nvPr/>
        </p:nvSpPr>
        <p:spPr>
          <a:xfrm>
            <a:off x="1867838" y="1176431"/>
            <a:ext cx="8453275" cy="289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77823">
              <a:lnSpc>
                <a:spcPct val="72000"/>
              </a:lnSpc>
              <a:spcBef>
                <a:spcPts val="500"/>
              </a:spcBef>
              <a:defRPr sz="5856">
                <a:solidFill>
                  <a:srgbClr val="FFFFFF"/>
                </a:solidFill>
                <a:latin typeface="Aptos Display"/>
                <a:ea typeface="Aptos Display"/>
                <a:cs typeface="Aptos Display"/>
                <a:sym typeface="Aptos Display"/>
              </a:defRPr>
            </a:lvl1pPr>
          </a:lstStyle>
          <a:p>
            <a:pPr/>
            <a:r>
              <a:t>We decided that applying a log transformation only to the target variable results in the best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Rectangle 10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9" name="Titolo 1"/>
          <p:cNvSpPr txBox="1"/>
          <p:nvPr>
            <p:ph type="title"/>
          </p:nvPr>
        </p:nvSpPr>
        <p:spPr>
          <a:xfrm>
            <a:off x="630936" y="640823"/>
            <a:ext cx="3645040" cy="5583148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Linear Regression</a:t>
            </a:r>
          </a:p>
        </p:txBody>
      </p:sp>
      <p:grpSp>
        <p:nvGrpSpPr>
          <p:cNvPr id="782" name="sketch line"/>
          <p:cNvGrpSpPr/>
          <p:nvPr/>
        </p:nvGrpSpPr>
        <p:grpSpPr>
          <a:xfrm>
            <a:off x="4253028" y="630810"/>
            <a:ext cx="48300" cy="5590629"/>
            <a:chOff x="0" y="0"/>
            <a:chExt cx="48299" cy="5590628"/>
          </a:xfrm>
        </p:grpSpPr>
        <p:sp>
          <p:nvSpPr>
            <p:cNvPr id="780" name="Forma"/>
            <p:cNvSpPr/>
            <p:nvPr/>
          </p:nvSpPr>
          <p:spPr>
            <a:xfrm flipH="1">
              <a:off x="0" y="99"/>
              <a:ext cx="44238" cy="5590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678" h="21598" fill="norm" stroke="1" extrusionOk="0">
                  <a:moveTo>
                    <a:pt x="3109" y="0"/>
                  </a:moveTo>
                  <a:cubicBezTo>
                    <a:pt x="4659" y="3"/>
                    <a:pt x="6201" y="-1"/>
                    <a:pt x="7937" y="0"/>
                  </a:cubicBezTo>
                  <a:cubicBezTo>
                    <a:pt x="13969" y="638"/>
                    <a:pt x="4063" y="1652"/>
                    <a:pt x="7937" y="2700"/>
                  </a:cubicBezTo>
                  <a:cubicBezTo>
                    <a:pt x="11811" y="3747"/>
                    <a:pt x="8304" y="4737"/>
                    <a:pt x="7937" y="5399"/>
                  </a:cubicBezTo>
                  <a:cubicBezTo>
                    <a:pt x="7569" y="6061"/>
                    <a:pt x="13351" y="6933"/>
                    <a:pt x="7937" y="8315"/>
                  </a:cubicBezTo>
                  <a:cubicBezTo>
                    <a:pt x="2522" y="9697"/>
                    <a:pt x="13892" y="10023"/>
                    <a:pt x="7937" y="10583"/>
                  </a:cubicBezTo>
                  <a:cubicBezTo>
                    <a:pt x="1982" y="11142"/>
                    <a:pt x="10267" y="12091"/>
                    <a:pt x="7937" y="13498"/>
                  </a:cubicBezTo>
                  <a:cubicBezTo>
                    <a:pt x="5606" y="14906"/>
                    <a:pt x="17417" y="15613"/>
                    <a:pt x="7937" y="16630"/>
                  </a:cubicBezTo>
                  <a:cubicBezTo>
                    <a:pt x="-1544" y="17647"/>
                    <a:pt x="16210" y="19893"/>
                    <a:pt x="7937" y="21598"/>
                  </a:cubicBezTo>
                  <a:cubicBezTo>
                    <a:pt x="5976" y="21599"/>
                    <a:pt x="5107" y="21597"/>
                    <a:pt x="3109" y="21598"/>
                  </a:cubicBezTo>
                  <a:cubicBezTo>
                    <a:pt x="12815" y="20348"/>
                    <a:pt x="-1174" y="19765"/>
                    <a:pt x="3109" y="18682"/>
                  </a:cubicBezTo>
                  <a:cubicBezTo>
                    <a:pt x="7392" y="17598"/>
                    <a:pt x="-1198" y="16831"/>
                    <a:pt x="3109" y="15982"/>
                  </a:cubicBezTo>
                  <a:cubicBezTo>
                    <a:pt x="7416" y="15134"/>
                    <a:pt x="5222" y="14578"/>
                    <a:pt x="3109" y="13714"/>
                  </a:cubicBezTo>
                  <a:cubicBezTo>
                    <a:pt x="996" y="12851"/>
                    <a:pt x="10401" y="11793"/>
                    <a:pt x="3109" y="11015"/>
                  </a:cubicBezTo>
                  <a:cubicBezTo>
                    <a:pt x="-4183" y="10237"/>
                    <a:pt x="4591" y="9488"/>
                    <a:pt x="3109" y="8747"/>
                  </a:cubicBezTo>
                  <a:cubicBezTo>
                    <a:pt x="1627" y="8006"/>
                    <a:pt x="9074" y="7691"/>
                    <a:pt x="3109" y="6695"/>
                  </a:cubicBezTo>
                  <a:cubicBezTo>
                    <a:pt x="-2856" y="5699"/>
                    <a:pt x="1270" y="5289"/>
                    <a:pt x="3109" y="4211"/>
                  </a:cubicBezTo>
                  <a:cubicBezTo>
                    <a:pt x="4948" y="3133"/>
                    <a:pt x="-1979" y="1959"/>
                    <a:pt x="3109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Forma"/>
            <p:cNvSpPr/>
            <p:nvPr/>
          </p:nvSpPr>
          <p:spPr>
            <a:xfrm flipH="1">
              <a:off x="5593" y="0"/>
              <a:ext cx="42707" cy="5590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1763" h="21599" fill="norm" stroke="1" extrusionOk="0">
                  <a:moveTo>
                    <a:pt x="4363" y="1"/>
                  </a:moveTo>
                  <a:cubicBezTo>
                    <a:pt x="6490" y="-1"/>
                    <a:pt x="8273" y="2"/>
                    <a:pt x="9400" y="1"/>
                  </a:cubicBezTo>
                  <a:cubicBezTo>
                    <a:pt x="2923" y="870"/>
                    <a:pt x="17108" y="2173"/>
                    <a:pt x="9400" y="2916"/>
                  </a:cubicBezTo>
                  <a:cubicBezTo>
                    <a:pt x="1691" y="3660"/>
                    <a:pt x="12648" y="4789"/>
                    <a:pt x="9400" y="6048"/>
                  </a:cubicBezTo>
                  <a:cubicBezTo>
                    <a:pt x="6151" y="7308"/>
                    <a:pt x="6335" y="7724"/>
                    <a:pt x="9400" y="8316"/>
                  </a:cubicBezTo>
                  <a:cubicBezTo>
                    <a:pt x="12465" y="8908"/>
                    <a:pt x="12269" y="10039"/>
                    <a:pt x="9400" y="11232"/>
                  </a:cubicBezTo>
                  <a:cubicBezTo>
                    <a:pt x="6530" y="12424"/>
                    <a:pt x="14075" y="12856"/>
                    <a:pt x="9400" y="13716"/>
                  </a:cubicBezTo>
                  <a:cubicBezTo>
                    <a:pt x="4724" y="14575"/>
                    <a:pt x="14983" y="14851"/>
                    <a:pt x="9400" y="15767"/>
                  </a:cubicBezTo>
                  <a:cubicBezTo>
                    <a:pt x="3816" y="16684"/>
                    <a:pt x="3314" y="17429"/>
                    <a:pt x="9400" y="18683"/>
                  </a:cubicBezTo>
                  <a:cubicBezTo>
                    <a:pt x="15485" y="19937"/>
                    <a:pt x="763" y="20870"/>
                    <a:pt x="9400" y="21599"/>
                  </a:cubicBezTo>
                  <a:cubicBezTo>
                    <a:pt x="7670" y="21597"/>
                    <a:pt x="6235" y="21597"/>
                    <a:pt x="4363" y="21599"/>
                  </a:cubicBezTo>
                  <a:cubicBezTo>
                    <a:pt x="2578" y="20286"/>
                    <a:pt x="-4492" y="19521"/>
                    <a:pt x="4363" y="18683"/>
                  </a:cubicBezTo>
                  <a:cubicBezTo>
                    <a:pt x="13217" y="17845"/>
                    <a:pt x="5837" y="17372"/>
                    <a:pt x="4363" y="16631"/>
                  </a:cubicBezTo>
                  <a:cubicBezTo>
                    <a:pt x="2888" y="15890"/>
                    <a:pt x="7019" y="15143"/>
                    <a:pt x="4363" y="14580"/>
                  </a:cubicBezTo>
                  <a:cubicBezTo>
                    <a:pt x="1706" y="14016"/>
                    <a:pt x="1428" y="12869"/>
                    <a:pt x="4363" y="12312"/>
                  </a:cubicBezTo>
                  <a:cubicBezTo>
                    <a:pt x="7297" y="11755"/>
                    <a:pt x="9370" y="10185"/>
                    <a:pt x="4363" y="9612"/>
                  </a:cubicBezTo>
                  <a:cubicBezTo>
                    <a:pt x="-645" y="9039"/>
                    <a:pt x="2174" y="8166"/>
                    <a:pt x="4363" y="7560"/>
                  </a:cubicBezTo>
                  <a:cubicBezTo>
                    <a:pt x="6551" y="6954"/>
                    <a:pt x="191" y="6405"/>
                    <a:pt x="4363" y="5508"/>
                  </a:cubicBezTo>
                  <a:cubicBezTo>
                    <a:pt x="8534" y="4611"/>
                    <a:pt x="-2202" y="3663"/>
                    <a:pt x="4363" y="2376"/>
                  </a:cubicBezTo>
                  <a:cubicBezTo>
                    <a:pt x="10927" y="1090"/>
                    <a:pt x="5138" y="502"/>
                    <a:pt x="4363" y="1"/>
                  </a:cubicBezTo>
                  <a:close/>
                </a:path>
              </a:pathLst>
            </a:custGeom>
            <a:noFill/>
            <a:ln w="412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78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5219" r="4" b="6549"/>
          <a:stretch>
            <a:fillRect/>
          </a:stretch>
        </p:blipFill>
        <p:spPr>
          <a:xfrm>
            <a:off x="5311735" y="10"/>
            <a:ext cx="6878605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fill="norm" stroke="1" extrusionOk="0">
                <a:moveTo>
                  <a:pt x="3456" y="0"/>
                </a:moveTo>
                <a:lnTo>
                  <a:pt x="3120" y="619"/>
                </a:lnTo>
                <a:cubicBezTo>
                  <a:pt x="2508" y="1805"/>
                  <a:pt x="1994" y="3043"/>
                  <a:pt x="1554" y="4319"/>
                </a:cubicBezTo>
                <a:cubicBezTo>
                  <a:pt x="870" y="6322"/>
                  <a:pt x="399" y="8391"/>
                  <a:pt x="147" y="10492"/>
                </a:cubicBezTo>
                <a:cubicBezTo>
                  <a:pt x="14" y="11568"/>
                  <a:pt x="-45" y="12642"/>
                  <a:pt x="38" y="13724"/>
                </a:cubicBezTo>
                <a:cubicBezTo>
                  <a:pt x="137" y="14988"/>
                  <a:pt x="285" y="16246"/>
                  <a:pt x="537" y="17490"/>
                </a:cubicBezTo>
                <a:cubicBezTo>
                  <a:pt x="815" y="18863"/>
                  <a:pt x="1193" y="20203"/>
                  <a:pt x="1691" y="21506"/>
                </a:cubicBezTo>
                <a:lnTo>
                  <a:pt x="1730" y="21600"/>
                </a:lnTo>
                <a:lnTo>
                  <a:pt x="1895" y="21600"/>
                </a:lnTo>
                <a:lnTo>
                  <a:pt x="1874" y="21549"/>
                </a:lnTo>
                <a:cubicBezTo>
                  <a:pt x="1598" y="20832"/>
                  <a:pt x="1357" y="20097"/>
                  <a:pt x="1146" y="19348"/>
                </a:cubicBezTo>
                <a:cubicBezTo>
                  <a:pt x="963" y="18694"/>
                  <a:pt x="827" y="18027"/>
                  <a:pt x="670" y="17366"/>
                </a:cubicBezTo>
                <a:cubicBezTo>
                  <a:pt x="666" y="17331"/>
                  <a:pt x="665" y="17297"/>
                  <a:pt x="665" y="17261"/>
                </a:cubicBezTo>
                <a:cubicBezTo>
                  <a:pt x="780" y="17662"/>
                  <a:pt x="871" y="18015"/>
                  <a:pt x="980" y="18364"/>
                </a:cubicBezTo>
                <a:cubicBezTo>
                  <a:pt x="1263" y="19271"/>
                  <a:pt x="1589" y="20153"/>
                  <a:pt x="1960" y="21010"/>
                </a:cubicBezTo>
                <a:lnTo>
                  <a:pt x="2236" y="21600"/>
                </a:lnTo>
                <a:lnTo>
                  <a:pt x="21555" y="21600"/>
                </a:lnTo>
                <a:lnTo>
                  <a:pt x="21555" y="0"/>
                </a:lnTo>
                <a:lnTo>
                  <a:pt x="3846" y="0"/>
                </a:lnTo>
                <a:lnTo>
                  <a:pt x="3545" y="469"/>
                </a:lnTo>
                <a:cubicBezTo>
                  <a:pt x="3133" y="1151"/>
                  <a:pt x="2757" y="1857"/>
                  <a:pt x="2415" y="2582"/>
                </a:cubicBezTo>
                <a:cubicBezTo>
                  <a:pt x="2398" y="2625"/>
                  <a:pt x="2371" y="2663"/>
                  <a:pt x="2335" y="2691"/>
                </a:cubicBezTo>
                <a:cubicBezTo>
                  <a:pt x="2381" y="2582"/>
                  <a:pt x="2427" y="2472"/>
                  <a:pt x="2473" y="2362"/>
                </a:cubicBezTo>
                <a:cubicBezTo>
                  <a:pt x="2665" y="1917"/>
                  <a:pt x="2866" y="1478"/>
                  <a:pt x="3080" y="1045"/>
                </a:cubicBezTo>
                <a:lnTo>
                  <a:pt x="3637" y="0"/>
                </a:lnTo>
                <a:lnTo>
                  <a:pt x="345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pPr/>
            <a:r>
              <a:t>Aircraft as a Complex and Evolving Challenge</a:t>
            </a:r>
          </a:p>
        </p:txBody>
      </p:sp>
      <p:grpSp>
        <p:nvGrpSpPr>
          <p:cNvPr id="160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58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9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6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2519" r="1" b="2372"/>
          <a:stretch>
            <a:fillRect/>
          </a:stretch>
        </p:blipFill>
        <p:spPr>
          <a:xfrm>
            <a:off x="4172375" y="1911492"/>
            <a:ext cx="1441348" cy="149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CasellaDiTesto 3"/>
          <p:cNvSpPr txBox="1"/>
          <p:nvPr/>
        </p:nvSpPr>
        <p:spPr>
          <a:xfrm>
            <a:off x="618211" y="2386809"/>
            <a:ext cx="323673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Technological innovation </a:t>
            </a:r>
          </a:p>
        </p:txBody>
      </p:sp>
      <p:sp>
        <p:nvSpPr>
          <p:cNvPr id="163" name="CasellaDiTesto 4"/>
          <p:cNvSpPr txBox="1"/>
          <p:nvPr/>
        </p:nvSpPr>
        <p:spPr>
          <a:xfrm>
            <a:off x="618212" y="2750423"/>
            <a:ext cx="3749448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pPr/>
            <a:r>
              <a:t>(e.g. electric propulsion, lighter materials) makes traditional valuation methods less effective.</a:t>
            </a:r>
          </a:p>
        </p:txBody>
      </p:sp>
      <p:sp>
        <p:nvSpPr>
          <p:cNvPr id="164" name="CasellaDiTesto 6"/>
          <p:cNvSpPr txBox="1"/>
          <p:nvPr/>
        </p:nvSpPr>
        <p:spPr>
          <a:xfrm>
            <a:off x="618212" y="4295669"/>
            <a:ext cx="3508443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pPr/>
            <a:r>
              <a:t>supply chain issues, and regulatory changes add further uncertainty.</a:t>
            </a:r>
          </a:p>
        </p:txBody>
      </p:sp>
      <p:sp>
        <p:nvSpPr>
          <p:cNvPr id="165" name="CasellaDiTesto 7"/>
          <p:cNvSpPr txBox="1"/>
          <p:nvPr/>
        </p:nvSpPr>
        <p:spPr>
          <a:xfrm>
            <a:off x="618211" y="3958675"/>
            <a:ext cx="4691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Market volatility</a:t>
            </a:r>
          </a:p>
        </p:txBody>
      </p:sp>
      <p:pic>
        <p:nvPicPr>
          <p:cNvPr id="16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28333" t="0" r="0" b="0"/>
          <a:stretch>
            <a:fillRect/>
          </a:stretch>
        </p:blipFill>
        <p:spPr>
          <a:xfrm>
            <a:off x="4024405" y="3582934"/>
            <a:ext cx="2283599" cy="148697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CasellaDiTesto 5"/>
          <p:cNvSpPr txBox="1"/>
          <p:nvPr/>
        </p:nvSpPr>
        <p:spPr>
          <a:xfrm>
            <a:off x="618211" y="6145612"/>
            <a:ext cx="3749450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pPr/>
            <a:r>
              <a:t>Aircraft appraisals are often slow, expensive, and subjective.</a:t>
            </a:r>
          </a:p>
        </p:txBody>
      </p:sp>
      <p:sp>
        <p:nvSpPr>
          <p:cNvPr id="168" name="CasellaDiTesto 8"/>
          <p:cNvSpPr txBox="1"/>
          <p:nvPr/>
        </p:nvSpPr>
        <p:spPr>
          <a:xfrm>
            <a:off x="618211" y="5776281"/>
            <a:ext cx="46918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Traditional valuation</a:t>
            </a:r>
          </a:p>
        </p:txBody>
      </p:sp>
      <p:pic>
        <p:nvPicPr>
          <p:cNvPr id="169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0623" y="5273885"/>
            <a:ext cx="1834265" cy="1486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67177" t="13377" r="13989" b="13381"/>
          <a:stretch>
            <a:fillRect/>
          </a:stretch>
        </p:blipFill>
        <p:spPr>
          <a:xfrm>
            <a:off x="13004159" y="3112415"/>
            <a:ext cx="530192" cy="206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57913" y="2018607"/>
            <a:ext cx="4263220" cy="424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2" descr="Picture 2"/>
          <p:cNvPicPr>
            <a:picLocks noChangeAspect="1"/>
          </p:cNvPicPr>
          <p:nvPr/>
        </p:nvPicPr>
        <p:blipFill>
          <a:blip r:embed="rId7">
            <a:extLst/>
          </a:blip>
          <a:srcRect l="19557" t="25180" r="19684" b="27757"/>
          <a:stretch>
            <a:fillRect/>
          </a:stretch>
        </p:blipFill>
        <p:spPr>
          <a:xfrm>
            <a:off x="14465907" y="3796495"/>
            <a:ext cx="835125" cy="64684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asellaDiTesto 18"/>
          <p:cNvSpPr txBox="1"/>
          <p:nvPr/>
        </p:nvSpPr>
        <p:spPr>
          <a:xfrm>
            <a:off x="15788134" y="3660052"/>
            <a:ext cx="4760968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FF0000"/>
                </a:solidFill>
              </a:defRPr>
            </a:lvl1pPr>
          </a:lstStyle>
          <a:p>
            <a:pPr/>
            <a:r>
              <a:t>Making fast, data-driven valuation models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tangle 3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6" name="Rectangle 3105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7" name="Rectangle 3107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8" name="Rectangle 3109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9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Choosing the regressor:</a:t>
            </a:r>
          </a:p>
        </p:txBody>
      </p:sp>
      <p:sp>
        <p:nvSpPr>
          <p:cNvPr id="790" name="CasellaDiTesto 1"/>
          <p:cNvSpPr txBox="1"/>
          <p:nvPr/>
        </p:nvSpPr>
        <p:spPr>
          <a:xfrm>
            <a:off x="684600" y="3132099"/>
            <a:ext cx="10849660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We developed a piece of code that </a:t>
            </a:r>
            <a:r>
              <a:rPr b="1">
                <a:solidFill>
                  <a:srgbClr val="FF0000"/>
                </a:solidFill>
              </a:rPr>
              <a:t>allowed us to identify the most promising numerical variables</a:t>
            </a:r>
            <a:r>
              <a:t> for predicting the price, </a:t>
            </a:r>
            <a:r>
              <a:rPr b="1" u="sng">
                <a:solidFill>
                  <a:srgbClr val="FF0000"/>
                </a:solidFill>
              </a:rPr>
              <a:t>selecting those with the lowest p-values and a good coefficient of determination (R²).</a:t>
            </a:r>
          </a:p>
        </p:txBody>
      </p:sp>
      <p:sp>
        <p:nvSpPr>
          <p:cNvPr id="791" name="CasellaDiTesto 4"/>
          <p:cNvSpPr txBox="1"/>
          <p:nvPr/>
        </p:nvSpPr>
        <p:spPr>
          <a:xfrm>
            <a:off x="431636" y="248038"/>
            <a:ext cx="7949867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𝒚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?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Rectangle 3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4" name="Rectangle 3105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5" name="Rectangle 3107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6" name="Rectangle 3109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7" name="CasellaDiTesto 23"/>
          <p:cNvSpPr txBox="1"/>
          <p:nvPr/>
        </p:nvSpPr>
        <p:spPr>
          <a:xfrm>
            <a:off x="431636" y="248038"/>
            <a:ext cx="7949867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𝒚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_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𝒎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sp>
        <p:nvSpPr>
          <p:cNvPr id="798" name="CasellaDiTesto 5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Choosing the regressor:</a:t>
            </a:r>
          </a:p>
        </p:txBody>
      </p:sp>
      <p:pic>
        <p:nvPicPr>
          <p:cNvPr id="799" name="Immagine 3" descr="Immagin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450" y="1596204"/>
            <a:ext cx="9563100" cy="523875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00" name="Tabella 4"/>
          <p:cNvGraphicFramePr/>
          <p:nvPr/>
        </p:nvGraphicFramePr>
        <p:xfrm>
          <a:off x="-3238001" y="2125854"/>
          <a:ext cx="2932206" cy="41768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932205"/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7,5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8  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8,5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3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4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5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6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Prediction:</a:t>
            </a:r>
          </a:p>
        </p:txBody>
      </p:sp>
      <p:graphicFrame>
        <p:nvGraphicFramePr>
          <p:cNvPr id="807" name="Tabella 1"/>
          <p:cNvGraphicFramePr/>
          <p:nvPr/>
        </p:nvGraphicFramePr>
        <p:xfrm>
          <a:off x="708966" y="2125854"/>
          <a:ext cx="2932206" cy="41768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932205"/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70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100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150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200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</a:tbl>
          </a:graphicData>
        </a:graphic>
      </p:graphicFrame>
      <p:sp>
        <p:nvSpPr>
          <p:cNvPr id="808" name="CasellaDiTesto 2"/>
          <p:cNvSpPr txBox="1"/>
          <p:nvPr/>
        </p:nvSpPr>
        <p:spPr>
          <a:xfrm>
            <a:off x="431636" y="248038"/>
            <a:ext cx="7949867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𝒚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_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𝒎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pic>
        <p:nvPicPr>
          <p:cNvPr id="809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6800" y="1596204"/>
            <a:ext cx="9563101" cy="523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2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3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4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5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Prediction:</a:t>
            </a:r>
          </a:p>
        </p:txBody>
      </p:sp>
      <p:graphicFrame>
        <p:nvGraphicFramePr>
          <p:cNvPr id="816" name="Tabella 1"/>
          <p:cNvGraphicFramePr/>
          <p:nvPr/>
        </p:nvGraphicFramePr>
        <p:xfrm>
          <a:off x="708966" y="2125854"/>
          <a:ext cx="7698638" cy="41768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932205"/>
                <a:gridCol w="4766431"/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 Prediction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14.33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0.029)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100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14.42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150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14.58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0.022)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200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14.73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</a:tbl>
          </a:graphicData>
        </a:graphic>
      </p:graphicFrame>
      <p:sp>
        <p:nvSpPr>
          <p:cNvPr id="817" name="CasellaDiTesto 2"/>
          <p:cNvSpPr txBox="1"/>
          <p:nvPr/>
        </p:nvSpPr>
        <p:spPr>
          <a:xfrm>
            <a:off x="431636" y="248038"/>
            <a:ext cx="7949867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𝒚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_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𝒎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0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1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2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3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Prediction:</a:t>
            </a:r>
          </a:p>
        </p:txBody>
      </p:sp>
      <p:graphicFrame>
        <p:nvGraphicFramePr>
          <p:cNvPr id="824" name="Tabella 2"/>
          <p:cNvGraphicFramePr/>
          <p:nvPr/>
        </p:nvGraphicFramePr>
        <p:xfrm>
          <a:off x="708966" y="2125854"/>
          <a:ext cx="10774066" cy="41768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932205"/>
                <a:gridCol w="4766431"/>
                <a:gridCol w="3075429"/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 Prediction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Prediction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14.33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0.029)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1 672 784.23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100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14.42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1 830 317.48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150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14.58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0.022)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2 147 897.46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200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14.73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2 495 500.82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</a:tbl>
          </a:graphicData>
        </a:graphic>
      </p:graphicFrame>
      <p:sp>
        <p:nvSpPr>
          <p:cNvPr id="825" name="CasellaDiTesto 1"/>
          <p:cNvSpPr txBox="1"/>
          <p:nvPr/>
        </p:nvSpPr>
        <p:spPr>
          <a:xfrm>
            <a:off x="431636" y="248038"/>
            <a:ext cx="7949867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𝒚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_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𝒎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sp>
        <p:nvSpPr>
          <p:cNvPr id="826" name="CasellaDiTesto 4"/>
          <p:cNvSpPr txBox="1"/>
          <p:nvPr/>
        </p:nvSpPr>
        <p:spPr>
          <a:xfrm>
            <a:off x="-3676096" y="2587907"/>
            <a:ext cx="4165151" cy="705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</m:oMath>
            </a14:m>
            <a:r>
              <a:t> =  14.1086</a:t>
            </a:r>
            <a:endParaRPr sz="3774"/>
          </a:p>
        </p:txBody>
      </p:sp>
      <p:sp>
        <p:nvSpPr>
          <p:cNvPr id="827" name="CasellaDiTesto 5"/>
          <p:cNvSpPr txBox="1"/>
          <p:nvPr/>
        </p:nvSpPr>
        <p:spPr>
          <a:xfrm>
            <a:off x="-3676096" y="3771493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a14:m>
            <a:r>
              <a:t> = 0.0031 </a:t>
            </a:r>
            <a:endParaRPr sz="3774"/>
          </a:p>
        </p:txBody>
      </p:sp>
      <p:sp>
        <p:nvSpPr>
          <p:cNvPr id="828" name="CasellaDiTesto 6"/>
          <p:cNvSpPr txBox="1"/>
          <p:nvPr/>
        </p:nvSpPr>
        <p:spPr>
          <a:xfrm>
            <a:off x="-3676096" y="5032614"/>
            <a:ext cx="4165151" cy="71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   </a:t>
            </a:r>
            <a:r>
              <a:t>= 0.0255.</a:t>
            </a:r>
            <a:endParaRPr sz="3774"/>
          </a:p>
        </p:txBody>
      </p:sp>
      <p:sp>
        <p:nvSpPr>
          <p:cNvPr id="829" name="CasellaDiTesto 7"/>
          <p:cNvSpPr txBox="1"/>
          <p:nvPr/>
        </p:nvSpPr>
        <p:spPr>
          <a:xfrm>
            <a:off x="-3419803" y="3295794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FFC000"/>
                </a:solidFill>
              </a:rPr>
              <a:t>0.607</a:t>
            </a:r>
            <a:endParaRPr sz="3774"/>
          </a:p>
        </p:txBody>
      </p:sp>
      <p:sp>
        <p:nvSpPr>
          <p:cNvPr id="830" name="CasellaDiTesto 8"/>
          <p:cNvSpPr txBox="1"/>
          <p:nvPr/>
        </p:nvSpPr>
        <p:spPr>
          <a:xfrm>
            <a:off x="-4467164" y="4344134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00B050"/>
                </a:solidFill>
              </a:rPr>
              <a:t>0.606</a:t>
            </a:r>
            <a:endParaRPr sz="3774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3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4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5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6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Formula:</a:t>
            </a:r>
          </a:p>
        </p:txBody>
      </p:sp>
      <p:sp>
        <p:nvSpPr>
          <p:cNvPr id="837" name="CasellaDiTesto 9"/>
          <p:cNvSpPr txBox="1"/>
          <p:nvPr/>
        </p:nvSpPr>
        <p:spPr>
          <a:xfrm>
            <a:off x="745432" y="2587907"/>
            <a:ext cx="4165152" cy="705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</m:oMath>
            </a14:m>
            <a:r>
              <a:t> =  14.1086</a:t>
            </a:r>
            <a:endParaRPr sz="3774"/>
          </a:p>
        </p:txBody>
      </p:sp>
      <p:sp>
        <p:nvSpPr>
          <p:cNvPr id="838" name="CasellaDiTesto 10"/>
          <p:cNvSpPr txBox="1"/>
          <p:nvPr/>
        </p:nvSpPr>
        <p:spPr>
          <a:xfrm>
            <a:off x="745432" y="3771493"/>
            <a:ext cx="41651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a14:m>
            <a:r>
              <a:t> = 0.0031 </a:t>
            </a:r>
            <a:endParaRPr sz="3774"/>
          </a:p>
        </p:txBody>
      </p:sp>
      <p:sp>
        <p:nvSpPr>
          <p:cNvPr id="839" name="CasellaDiTesto 11"/>
          <p:cNvSpPr txBox="1"/>
          <p:nvPr/>
        </p:nvSpPr>
        <p:spPr>
          <a:xfrm>
            <a:off x="745432" y="5032614"/>
            <a:ext cx="4165152" cy="71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   </a:t>
            </a:r>
            <a:r>
              <a:t>= 0.0255.</a:t>
            </a:r>
            <a:endParaRPr sz="3774"/>
          </a:p>
        </p:txBody>
      </p:sp>
      <p:pic>
        <p:nvPicPr>
          <p:cNvPr id="84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67177" t="18810" r="13989" b="19020"/>
          <a:stretch>
            <a:fillRect/>
          </a:stretch>
        </p:blipFill>
        <p:spPr>
          <a:xfrm>
            <a:off x="12741847" y="1678610"/>
            <a:ext cx="1537437" cy="5075088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CasellaDiTesto 1"/>
          <p:cNvSpPr txBox="1"/>
          <p:nvPr/>
        </p:nvSpPr>
        <p:spPr>
          <a:xfrm>
            <a:off x="431636" y="248038"/>
            <a:ext cx="7949867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𝒚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_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𝒎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graphicFrame>
        <p:nvGraphicFramePr>
          <p:cNvPr id="842" name="Tabella 4"/>
          <p:cNvGraphicFramePr/>
          <p:nvPr/>
        </p:nvGraphicFramePr>
        <p:xfrm>
          <a:off x="15555002" y="2125854"/>
          <a:ext cx="10774066" cy="417683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932205"/>
                <a:gridCol w="4766431"/>
                <a:gridCol w="3075429"/>
              </a:tblGrid>
              <a:tr h="835367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Log-Value Prediction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Prediction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70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14.33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0.029)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1 672 784.23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100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14.42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1 830 317.48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150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14.58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0.022)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2 147 897.46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8353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200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/>
                      </a:pPr>
                      <a:r>
                        <a:t>14.73   </a:t>
                      </a:r>
                      <a:r>
                        <a:rPr>
                          <a:solidFill>
                            <a:srgbClr val="808080"/>
                          </a:solidFill>
                        </a:rPr>
                        <a:t>(± 0.025)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2 495 500.82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</a:tbl>
          </a:graphicData>
        </a:graphic>
      </p:graphicFrame>
      <p:sp>
        <p:nvSpPr>
          <p:cNvPr id="843" name="CasellaDiTesto 5"/>
          <p:cNvSpPr txBox="1"/>
          <p:nvPr/>
        </p:nvSpPr>
        <p:spPr>
          <a:xfrm>
            <a:off x="15011919" y="3545835"/>
            <a:ext cx="7250342" cy="11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72000"/>
              </a:lnSpc>
              <a:spcBef>
                <a:spcPts val="600"/>
              </a:spcBef>
              <a:defRPr sz="25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𝒚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14.1086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nor/>
                    </m:rP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0.0031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𝒑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𝒆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𝒆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𝒅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𝒎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𝒓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𝒈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𝒊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𝒏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±</m:t>
                  </m:r>
                  <m:r>
                    <m:rPr>
                      <m:nor/>
                    </m:rP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0.0255</m:t>
                  </m:r>
                </m:oMath>
              </m:oMathPara>
            </a14:m>
            <a:endParaRPr sz="2358"/>
          </a:p>
        </p:txBody>
      </p:sp>
      <p:sp>
        <p:nvSpPr>
          <p:cNvPr id="844" name="CasellaDiTesto 7"/>
          <p:cNvSpPr txBox="1"/>
          <p:nvPr/>
        </p:nvSpPr>
        <p:spPr>
          <a:xfrm>
            <a:off x="6638187" y="3295794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FFC000"/>
                </a:solidFill>
              </a:rPr>
              <a:t>0.607</a:t>
            </a:r>
            <a:endParaRPr sz="3774"/>
          </a:p>
        </p:txBody>
      </p:sp>
      <p:sp>
        <p:nvSpPr>
          <p:cNvPr id="845" name="CasellaDiTesto 8"/>
          <p:cNvSpPr txBox="1"/>
          <p:nvPr/>
        </p:nvSpPr>
        <p:spPr>
          <a:xfrm>
            <a:off x="5590824" y="4344134"/>
            <a:ext cx="41651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00B050"/>
                </a:solidFill>
              </a:rPr>
              <a:t>0.606</a:t>
            </a:r>
            <a:endParaRPr sz="3774"/>
          </a:p>
        </p:txBody>
      </p:sp>
      <p:sp>
        <p:nvSpPr>
          <p:cNvPr id="846" name="CasellaDiTesto 1"/>
          <p:cNvSpPr txBox="1"/>
          <p:nvPr/>
        </p:nvSpPr>
        <p:spPr>
          <a:xfrm>
            <a:off x="5750709" y="5153670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b="1" sz="3774"/>
              <a:t>RMSE </a:t>
            </a:r>
            <a:r>
              <a:t>=  </a:t>
            </a:r>
            <a:r>
              <a:rPr>
                <a:solidFill>
                  <a:srgbClr val="00B050"/>
                </a:solidFill>
              </a:rPr>
              <a:t>724 769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9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0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1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2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Formula:</a:t>
            </a:r>
          </a:p>
        </p:txBody>
      </p:sp>
      <p:sp>
        <p:nvSpPr>
          <p:cNvPr id="853" name="CasellaDiTesto 1"/>
          <p:cNvSpPr txBox="1"/>
          <p:nvPr/>
        </p:nvSpPr>
        <p:spPr>
          <a:xfrm>
            <a:off x="4941945" y="3545835"/>
            <a:ext cx="7250342" cy="11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72000"/>
              </a:lnSpc>
              <a:spcBef>
                <a:spcPts val="600"/>
              </a:spcBef>
              <a:defRPr sz="25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𝒚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14.1086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nor/>
                    </m:rP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0.0031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𝒑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𝒆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𝒆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𝒅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𝒎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𝒓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𝒈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𝒊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𝒏</m:t>
                  </m:r>
                  <m: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±</m:t>
                  </m:r>
                  <m:r>
                    <m:rPr>
                      <m:nor/>
                    </m:rPr>
                    <a:rPr xmlns:a="http://schemas.openxmlformats.org/drawingml/2006/main" sz="2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0.0255</m:t>
                  </m:r>
                </m:oMath>
              </m:oMathPara>
            </a14:m>
            <a:endParaRPr sz="2358"/>
          </a:p>
        </p:txBody>
      </p:sp>
      <p:pic>
        <p:nvPicPr>
          <p:cNvPr id="85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67177" t="18810" r="13989" b="19020"/>
          <a:stretch>
            <a:fillRect/>
          </a:stretch>
        </p:blipFill>
        <p:spPr>
          <a:xfrm>
            <a:off x="3418866" y="1655276"/>
            <a:ext cx="1537437" cy="5075088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asellaDiTesto 2"/>
          <p:cNvSpPr txBox="1"/>
          <p:nvPr/>
        </p:nvSpPr>
        <p:spPr>
          <a:xfrm>
            <a:off x="431636" y="248038"/>
            <a:ext cx="7949867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𝒚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37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×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_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𝒎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sp>
        <p:nvSpPr>
          <p:cNvPr id="856" name="CasellaDiTesto 6"/>
          <p:cNvSpPr txBox="1"/>
          <p:nvPr/>
        </p:nvSpPr>
        <p:spPr>
          <a:xfrm>
            <a:off x="745432" y="2587907"/>
            <a:ext cx="4165152" cy="705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</m:oMath>
            </a14:m>
            <a:r>
              <a:t> =  14.1086</a:t>
            </a:r>
            <a:endParaRPr sz="3774"/>
          </a:p>
        </p:txBody>
      </p:sp>
      <p:sp>
        <p:nvSpPr>
          <p:cNvPr id="857" name="CasellaDiTesto 7"/>
          <p:cNvSpPr txBox="1"/>
          <p:nvPr/>
        </p:nvSpPr>
        <p:spPr>
          <a:xfrm>
            <a:off x="745432" y="3771493"/>
            <a:ext cx="41651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a14:m>
            <a:r>
              <a:t> = 0.0031 </a:t>
            </a:r>
            <a:endParaRPr sz="3774"/>
          </a:p>
        </p:txBody>
      </p:sp>
      <p:sp>
        <p:nvSpPr>
          <p:cNvPr id="858" name="CasellaDiTesto 8"/>
          <p:cNvSpPr txBox="1"/>
          <p:nvPr/>
        </p:nvSpPr>
        <p:spPr>
          <a:xfrm>
            <a:off x="745432" y="5032614"/>
            <a:ext cx="4165152" cy="71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   </a:t>
            </a:r>
            <a:r>
              <a:t>= 0.0255.</a:t>
            </a:r>
            <a:endParaRPr sz="3774"/>
          </a:p>
        </p:txBody>
      </p:sp>
      <p:pic>
        <p:nvPicPr>
          <p:cNvPr id="859" name="Immagine 13" descr="Immagin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11630" y="7022156"/>
            <a:ext cx="8172451" cy="525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2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3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4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5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Plots:</a:t>
            </a:r>
          </a:p>
        </p:txBody>
      </p:sp>
      <p:pic>
        <p:nvPicPr>
          <p:cNvPr id="86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67177" t="18810" r="13989" b="19020"/>
          <a:stretch>
            <a:fillRect/>
          </a:stretch>
        </p:blipFill>
        <p:spPr>
          <a:xfrm>
            <a:off x="-4537765" y="1655276"/>
            <a:ext cx="1537437" cy="5075088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CasellaDiTesto 2"/>
          <p:cNvSpPr txBox="1"/>
          <p:nvPr/>
        </p:nvSpPr>
        <p:spPr>
          <a:xfrm>
            <a:off x="96738" y="276990"/>
            <a:ext cx="8002549" cy="127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72000"/>
              </a:lnSpc>
              <a:spcBef>
                <a:spcPts val="600"/>
              </a:spcBef>
              <a:defRPr sz="2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𝒚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14.1086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nor/>
                    </m:rP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0.0031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𝒑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𝒆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𝒆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𝒅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𝒎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𝒓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𝒈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𝒊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𝒏</m:t>
                  </m:r>
                  <m: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±</m:t>
                  </m:r>
                  <m:r>
                    <m:rPr>
                      <m:nor/>
                    </m:rPr>
                    <a:rPr xmlns:a="http://schemas.openxmlformats.org/drawingml/2006/main" sz="27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0.0255</m:t>
                  </m:r>
                </m:oMath>
              </m:oMathPara>
            </a14:m>
            <a:endParaRPr sz="2547"/>
          </a:p>
        </p:txBody>
      </p:sp>
      <p:pic>
        <p:nvPicPr>
          <p:cNvPr id="868" name="Immagine 5" descr="Immagin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6841" y="1612569"/>
            <a:ext cx="8172451" cy="525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9" name="Immagine 13" descr="Immagin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86345" y="1717250"/>
            <a:ext cx="5054932" cy="5069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0" name="Immagine 15" descr="Immagin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59332" y="1717250"/>
            <a:ext cx="5216759" cy="5068345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CasellaDiTesto 16"/>
          <p:cNvSpPr txBox="1"/>
          <p:nvPr/>
        </p:nvSpPr>
        <p:spPr>
          <a:xfrm>
            <a:off x="-8011299" y="2587907"/>
            <a:ext cx="4165151" cy="705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sub>
                </m:sSub>
              </m:oMath>
            </a14:m>
            <a:r>
              <a:t> =  14.1086</a:t>
            </a:r>
            <a:endParaRPr sz="3774"/>
          </a:p>
        </p:txBody>
      </p:sp>
      <p:sp>
        <p:nvSpPr>
          <p:cNvPr id="872" name="CasellaDiTesto 17"/>
          <p:cNvSpPr txBox="1"/>
          <p:nvPr/>
        </p:nvSpPr>
        <p:spPr>
          <a:xfrm>
            <a:off x="-8011299" y="3771493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sub>
                </m:sSub>
              </m:oMath>
            </a14:m>
            <a:r>
              <a:t> = 0.0031 </a:t>
            </a:r>
            <a:endParaRPr sz="3774"/>
          </a:p>
        </p:txBody>
      </p:sp>
      <p:sp>
        <p:nvSpPr>
          <p:cNvPr id="873" name="CasellaDiTesto 18"/>
          <p:cNvSpPr txBox="1"/>
          <p:nvPr/>
        </p:nvSpPr>
        <p:spPr>
          <a:xfrm>
            <a:off x="-8011299" y="5032614"/>
            <a:ext cx="4165151" cy="71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𝒆</m:t>
                </m:r>
              </m:oMath>
            </a14:m>
            <a:r>
              <a:rPr>
                <a:latin typeface="+mj-lt"/>
                <a:ea typeface="+mj-ea"/>
                <a:cs typeface="+mj-cs"/>
                <a:sym typeface="Aptos"/>
              </a:rPr>
              <a:t>    </a:t>
            </a:r>
            <a:r>
              <a:t>= 0.0255.</a:t>
            </a:r>
            <a:endParaRPr sz="3774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6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7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8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9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880" name="CasellaDiTesto 1"/>
          <p:cNvSpPr txBox="1"/>
          <p:nvPr/>
        </p:nvSpPr>
        <p:spPr>
          <a:xfrm>
            <a:off x="-137600" y="544099"/>
            <a:ext cx="8442557" cy="567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32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𝒚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nor/>
                    </m:rP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9.3492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nor/>
                    </m:rP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0.7114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𝒓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𝒐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𝒄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𝒎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𝒆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𝒏</m:t>
                  </m:r>
                  <m: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±</m:t>
                  </m:r>
                  <m:r>
                    <m:rPr>
                      <m:nor/>
                    </m:rPr>
                    <a:rPr xmlns:a="http://schemas.openxmlformats.org/drawingml/2006/main" sz="3200" i="1">
                      <a:solidFill>
                        <a:srgbClr val="FFFFFF"/>
                      </a:solidFill>
                      <a:latin typeface="Cambria Math" panose="02040503050406030204" pitchFamily="18" charset="0"/>
                    </a:rPr>
                    <m:t>0.0305</m:t>
                  </m:r>
                </m:oMath>
              </m:oMathPara>
            </a14:m>
            <a:endParaRPr sz="3019"/>
          </a:p>
        </p:txBody>
      </p:sp>
      <p:pic>
        <p:nvPicPr>
          <p:cNvPr id="881" name="Immagine 2" descr="Immagin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763" y="1717250"/>
            <a:ext cx="5054932" cy="5069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Immagine 5" descr="Immagin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6751" y="1717250"/>
            <a:ext cx="5216759" cy="5068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Immagine 7" descr="Immagin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8681478" y="1612569"/>
            <a:ext cx="8172451" cy="525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Rectangle 3103"/>
          <p:cNvSpPr/>
          <p:nvPr/>
        </p:nvSpPr>
        <p:spPr>
          <a:xfrm>
            <a:off x="-1539252" y="-2759391"/>
            <a:ext cx="12192001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6" name="Rectangle 3105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7" name="Rectangle 3107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8" name="Rectangle 3109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9" name="CasellaDiTesto 23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𝑴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𝒖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𝒕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𝑳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𝑹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sp>
        <p:nvSpPr>
          <p:cNvPr id="890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Using all the regressors:</a:t>
            </a:r>
          </a:p>
        </p:txBody>
      </p:sp>
      <p:sp>
        <p:nvSpPr>
          <p:cNvPr id="891" name="CasellaDiTesto 2"/>
          <p:cNvSpPr txBox="1"/>
          <p:nvPr/>
        </p:nvSpPr>
        <p:spPr>
          <a:xfrm>
            <a:off x="4761847" y="2707199"/>
            <a:ext cx="41651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00B050"/>
                </a:solidFill>
              </a:rPr>
              <a:t>0.715</a:t>
            </a:r>
            <a:endParaRPr sz="3774"/>
          </a:p>
        </p:txBody>
      </p:sp>
      <p:sp>
        <p:nvSpPr>
          <p:cNvPr id="892" name="CasellaDiTesto 4"/>
          <p:cNvSpPr txBox="1"/>
          <p:nvPr/>
        </p:nvSpPr>
        <p:spPr>
          <a:xfrm>
            <a:off x="3712480" y="3653556"/>
            <a:ext cx="41651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/>
                    </m:r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00B050"/>
                </a:solidFill>
              </a:rPr>
              <a:t>0.712</a:t>
            </a:r>
            <a:endParaRPr sz="3774"/>
          </a:p>
        </p:txBody>
      </p:sp>
      <p:sp>
        <p:nvSpPr>
          <p:cNvPr id="893" name="CasellaDiTesto 1"/>
          <p:cNvSpPr txBox="1"/>
          <p:nvPr/>
        </p:nvSpPr>
        <p:spPr>
          <a:xfrm>
            <a:off x="4361628" y="4599914"/>
            <a:ext cx="41651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b="1" sz="3774"/>
              <a:t>RMSE</a:t>
            </a:r>
            <a:r>
              <a:t>=  </a:t>
            </a:r>
            <a:r>
              <a:rPr>
                <a:solidFill>
                  <a:srgbClr val="00B050"/>
                </a:solidFill>
              </a:rPr>
              <a:t>523 060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pPr/>
            <a:r>
              <a:t>Aircraft as a Complex and Evolving Challenge</a:t>
            </a:r>
          </a:p>
        </p:txBody>
      </p:sp>
      <p:grpSp>
        <p:nvGrpSpPr>
          <p:cNvPr id="179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77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0" name="CasellaDiTesto 13"/>
          <p:cNvSpPr txBox="1"/>
          <p:nvPr/>
        </p:nvSpPr>
        <p:spPr>
          <a:xfrm>
            <a:off x="-3513881" y="5707648"/>
            <a:ext cx="46918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Traditional valuation</a:t>
            </a:r>
          </a:p>
        </p:txBody>
      </p:sp>
      <p:pic>
        <p:nvPicPr>
          <p:cNvPr id="18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2519" r="1" b="2372"/>
          <a:stretch>
            <a:fillRect/>
          </a:stretch>
        </p:blipFill>
        <p:spPr>
          <a:xfrm>
            <a:off x="572492" y="1852265"/>
            <a:ext cx="1441349" cy="149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asellaDiTesto 15"/>
          <p:cNvSpPr txBox="1"/>
          <p:nvPr/>
        </p:nvSpPr>
        <p:spPr>
          <a:xfrm>
            <a:off x="-3317014" y="2479998"/>
            <a:ext cx="323673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Technological innovation </a:t>
            </a:r>
          </a:p>
        </p:txBody>
      </p:sp>
      <p:sp>
        <p:nvSpPr>
          <p:cNvPr id="183" name="CasellaDiTesto 16"/>
          <p:cNvSpPr txBox="1"/>
          <p:nvPr/>
        </p:nvSpPr>
        <p:spPr>
          <a:xfrm>
            <a:off x="-3452867" y="4396090"/>
            <a:ext cx="3508444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pPr/>
            <a:r>
              <a:t>supply chain issues, and regulatory changes add further uncertainty.</a:t>
            </a:r>
          </a:p>
        </p:txBody>
      </p:sp>
      <p:sp>
        <p:nvSpPr>
          <p:cNvPr id="184" name="CasellaDiTesto 18"/>
          <p:cNvSpPr txBox="1"/>
          <p:nvPr/>
        </p:nvSpPr>
        <p:spPr>
          <a:xfrm>
            <a:off x="-3317014" y="3914007"/>
            <a:ext cx="46918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/>
            </a:lvl1pPr>
          </a:lstStyle>
          <a:p>
            <a:pPr/>
            <a:r>
              <a:t>Market volatility</a:t>
            </a:r>
          </a:p>
        </p:txBody>
      </p:sp>
      <p:pic>
        <p:nvPicPr>
          <p:cNvPr id="18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28333" t="0" r="0" b="0"/>
          <a:stretch>
            <a:fillRect/>
          </a:stretch>
        </p:blipFill>
        <p:spPr>
          <a:xfrm>
            <a:off x="572493" y="3355185"/>
            <a:ext cx="2283598" cy="1486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3413" y="5148824"/>
            <a:ext cx="1834265" cy="1486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70438" y="8150728"/>
            <a:ext cx="560896" cy="55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rcRect l="19557" t="25180" r="19684" b="27757"/>
          <a:stretch>
            <a:fillRect/>
          </a:stretch>
        </p:blipFill>
        <p:spPr>
          <a:xfrm>
            <a:off x="5249526" y="4011303"/>
            <a:ext cx="809368" cy="626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rcRect l="67177" t="18810" r="13989" b="19020"/>
          <a:stretch>
            <a:fillRect/>
          </a:stretch>
        </p:blipFill>
        <p:spPr>
          <a:xfrm>
            <a:off x="3231333" y="1787208"/>
            <a:ext cx="1537437" cy="507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asellaDiTesto 24"/>
          <p:cNvSpPr txBox="1"/>
          <p:nvPr/>
        </p:nvSpPr>
        <p:spPr>
          <a:xfrm>
            <a:off x="-3646702" y="6221019"/>
            <a:ext cx="3749449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pPr/>
            <a:r>
              <a:t>Aircraft appraisals are often slow, expensive, and subjective.</a:t>
            </a:r>
          </a:p>
        </p:txBody>
      </p:sp>
      <p:sp>
        <p:nvSpPr>
          <p:cNvPr id="191" name="CasellaDiTesto 25"/>
          <p:cNvSpPr txBox="1"/>
          <p:nvPr/>
        </p:nvSpPr>
        <p:spPr>
          <a:xfrm>
            <a:off x="-3646702" y="2829613"/>
            <a:ext cx="3749447" cy="636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1000"/>
            </a:lvl1pPr>
          </a:lstStyle>
          <a:p>
            <a:pPr/>
            <a:r>
              <a:t>(e.g. electric propulsion, lighter materials) makes traditional valuation methods less effective.</a:t>
            </a:r>
          </a:p>
        </p:txBody>
      </p:sp>
      <p:sp>
        <p:nvSpPr>
          <p:cNvPr id="192" name="CasellaDiTesto 27"/>
          <p:cNvSpPr txBox="1"/>
          <p:nvPr/>
        </p:nvSpPr>
        <p:spPr>
          <a:xfrm>
            <a:off x="6882560" y="3847696"/>
            <a:ext cx="4760968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FF0000"/>
                </a:solidFill>
              </a:defRPr>
            </a:lvl1pPr>
          </a:lstStyle>
          <a:p>
            <a:pPr/>
            <a:r>
              <a:t>Making fast, data-driven valuation models</a:t>
            </a:r>
          </a:p>
        </p:txBody>
      </p:sp>
      <p:sp>
        <p:nvSpPr>
          <p:cNvPr id="193" name="CasellaDiTesto 29"/>
          <p:cNvSpPr txBox="1"/>
          <p:nvPr/>
        </p:nvSpPr>
        <p:spPr>
          <a:xfrm>
            <a:off x="12941824" y="1699832"/>
            <a:ext cx="8353898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2400"/>
            </a:pPr>
            <a:r>
              <a:t>“Traditional appraisals often </a:t>
            </a:r>
            <a:r>
              <a:rPr b="1"/>
              <a:t>require weeks and involve significant manual inspection</a:t>
            </a:r>
            <a:r>
              <a:t>, which is </a:t>
            </a:r>
            <a:r>
              <a:rPr b="1"/>
              <a:t>inefficient </a:t>
            </a:r>
            <a:r>
              <a:t>in fast-moving markets. Having a </a:t>
            </a:r>
            <a:r>
              <a:rPr b="1"/>
              <a:t>reliable data-based pricing model would be a game changer</a:t>
            </a:r>
            <a:r>
              <a:t>.”</a:t>
            </a:r>
          </a:p>
        </p:txBody>
      </p:sp>
      <p:sp>
        <p:nvSpPr>
          <p:cNvPr id="194" name="CasellaDiTesto 30"/>
          <p:cNvSpPr txBox="1"/>
          <p:nvPr/>
        </p:nvSpPr>
        <p:spPr>
          <a:xfrm>
            <a:off x="13937247" y="3400040"/>
            <a:ext cx="455411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Source: Interview published in </a:t>
            </a:r>
            <a:r>
              <a:rPr i="1"/>
              <a:t>Aviation Week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Rectangle 3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6" name="Rectangle 3105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7" name="Rectangle 3107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8" name="Rectangle 3109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9" name="CasellaDiTesto 23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𝑴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𝒖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𝒕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𝑳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𝑹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sp>
        <p:nvSpPr>
          <p:cNvPr id="900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Using all the regressors:</a:t>
            </a:r>
          </a:p>
        </p:txBody>
      </p:sp>
      <p:graphicFrame>
        <p:nvGraphicFramePr>
          <p:cNvPr id="901" name="Tabella 1"/>
          <p:cNvGraphicFramePr/>
          <p:nvPr/>
        </p:nvGraphicFramePr>
        <p:xfrm>
          <a:off x="1921398" y="2127162"/>
          <a:ext cx="8495818" cy="39726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750324"/>
                <a:gridCol w="3745493"/>
              </a:tblGrid>
              <a:tr h="66211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Variable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P-value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roc_mean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speed_margin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power_per_distance 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wing_span 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range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</a:tbl>
          </a:graphicData>
        </a:graphic>
      </p:graphicFrame>
      <p:pic>
        <p:nvPicPr>
          <p:cNvPr id="902" name="Immagine 2" descr="Immagin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8612" y="1596204"/>
            <a:ext cx="8048626" cy="523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5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6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7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8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909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𝑴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𝒖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𝒕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𝑳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𝑹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graphicFrame>
        <p:nvGraphicFramePr>
          <p:cNvPr id="910" name="Tabella 6"/>
          <p:cNvGraphicFramePr/>
          <p:nvPr/>
        </p:nvGraphicFramePr>
        <p:xfrm>
          <a:off x="-9062978" y="2127162"/>
          <a:ext cx="8495819" cy="397269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4750324"/>
                <a:gridCol w="3745493"/>
              </a:tblGrid>
              <a:tr h="662116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Variable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FFFFFF"/>
                          </a:solidFill>
                        </a:rPr>
                        <a:t>P-value</a:t>
                      </a: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roc_mean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speed_margin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power_per_distance 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wing_span 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  <a:tr h="662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3300"/>
                        <a:t>range </a:t>
                      </a:r>
                    </a:p>
                  </a:txBody>
                  <a:tcPr marL="83820" marR="83820" marT="83820" marB="838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300">
                          <a:latin typeface="Cambria Math"/>
                          <a:ea typeface="Cambria Math"/>
                          <a:cs typeface="Cambria Math"/>
                          <a:sym typeface="Cambria Math"/>
                        </a:defRPr>
                      </a:pPr>
                    </a:p>
                  </a:txBody>
                  <a:tcPr marL="83820" marR="83820" marT="83820" marB="83820" anchor="t" anchorCtr="0" horzOverflow="overflow"/>
                </a:tc>
              </a:tr>
            </a:tbl>
          </a:graphicData>
        </a:graphic>
      </p:graphicFrame>
      <p:pic>
        <p:nvPicPr>
          <p:cNvPr id="911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1686" y="1596204"/>
            <a:ext cx="8048626" cy="5238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4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5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6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7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918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𝑴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𝒖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𝒕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𝑳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𝑹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pic>
        <p:nvPicPr>
          <p:cNvPr id="919" name="Immagine 8" descr="Immagin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1686" y="1596204"/>
            <a:ext cx="8048626" cy="523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Immagine 4" descr="Immagin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6911" y="1619250"/>
            <a:ext cx="8258176" cy="523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3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4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5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6" name="CasellaDiTesto 3"/>
          <p:cNvSpPr txBox="1"/>
          <p:nvPr/>
        </p:nvSpPr>
        <p:spPr>
          <a:xfrm>
            <a:off x="8618219" y="390832"/>
            <a:ext cx="3142146" cy="873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Plots:</a:t>
            </a:r>
          </a:p>
        </p:txBody>
      </p:sp>
      <p:sp>
        <p:nvSpPr>
          <p:cNvPr id="927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𝑴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𝒖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𝒕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𝒑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𝑳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𝑹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𝒈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𝒆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37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491"/>
          </a:p>
        </p:txBody>
      </p:sp>
      <p:pic>
        <p:nvPicPr>
          <p:cNvPr id="928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9866" y="1574310"/>
            <a:ext cx="4982134" cy="507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Immagine 7" descr="Immagin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1884451"/>
            <a:ext cx="7273122" cy="4662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2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3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4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5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40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𝟖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𝟎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𝟎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𝑪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𝑽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𝒕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774"/>
          </a:p>
        </p:txBody>
      </p:sp>
      <p:sp>
        <p:nvSpPr>
          <p:cNvPr id="936" name="CasellaDiTesto 2"/>
          <p:cNvSpPr txBox="1"/>
          <p:nvPr/>
        </p:nvSpPr>
        <p:spPr>
          <a:xfrm>
            <a:off x="8874287" y="426253"/>
            <a:ext cx="26662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00B050"/>
                </a:solidFill>
              </a:rPr>
              <a:t>0.715</a:t>
            </a:r>
            <a:endParaRPr sz="3774"/>
          </a:p>
        </p:txBody>
      </p:sp>
      <p:pic>
        <p:nvPicPr>
          <p:cNvPr id="937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9794" y="1621126"/>
            <a:ext cx="9732412" cy="5237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0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1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2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3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40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𝟖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𝟎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𝟎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𝑪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𝑽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𝒕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774"/>
          </a:p>
        </p:txBody>
      </p:sp>
      <p:sp>
        <p:nvSpPr>
          <p:cNvPr id="944" name="CasellaDiTesto 2"/>
          <p:cNvSpPr txBox="1"/>
          <p:nvPr/>
        </p:nvSpPr>
        <p:spPr>
          <a:xfrm>
            <a:off x="8874287" y="426253"/>
            <a:ext cx="26662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00B050"/>
                </a:solidFill>
              </a:rPr>
              <a:t>0.715</a:t>
            </a:r>
            <a:endParaRPr sz="3774"/>
          </a:p>
        </p:txBody>
      </p:sp>
      <p:pic>
        <p:nvPicPr>
          <p:cNvPr id="945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492" y="1573729"/>
            <a:ext cx="9495012" cy="5283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8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40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𝑲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𝑭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𝑪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𝑽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𝒕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774"/>
          </a:p>
        </p:txBody>
      </p:sp>
      <p:sp>
        <p:nvSpPr>
          <p:cNvPr id="952" name="CasellaDiTesto 2"/>
          <p:cNvSpPr txBox="1"/>
          <p:nvPr/>
        </p:nvSpPr>
        <p:spPr>
          <a:xfrm>
            <a:off x="8874287" y="426253"/>
            <a:ext cx="26662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FFC000"/>
                </a:solidFill>
              </a:rPr>
              <a:t>0.682</a:t>
            </a:r>
            <a:endParaRPr sz="3774"/>
          </a:p>
        </p:txBody>
      </p:sp>
      <p:pic>
        <p:nvPicPr>
          <p:cNvPr id="953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993" y="1574307"/>
            <a:ext cx="9426014" cy="5196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6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7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8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9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40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𝑲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−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𝑭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𝑪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𝒓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𝒔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/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𝑽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𝒍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𝒅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𝒂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𝒕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𝒊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𝒐</m:t>
                </m:r>
                <m:r>
                  <a:rPr xmlns:a="http://schemas.openxmlformats.org/drawingml/2006/main" sz="4000" i="1">
                    <a:solidFill>
                      <a:srgbClr val="FFFFFF"/>
                    </a:solidFill>
                    <a:latin typeface="Cambria Math" panose="02040503050406030204" pitchFamily="18" charset="0"/>
                  </a:rPr>
                  <m:t>𝒏</m:t>
                </m:r>
              </m:oMath>
            </a14:m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  <a:endParaRPr sz="3774"/>
          </a:p>
        </p:txBody>
      </p:sp>
      <p:sp>
        <p:nvSpPr>
          <p:cNvPr id="960" name="CasellaDiTesto 2"/>
          <p:cNvSpPr txBox="1"/>
          <p:nvPr/>
        </p:nvSpPr>
        <p:spPr>
          <a:xfrm>
            <a:off x="8874287" y="426253"/>
            <a:ext cx="266625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14:m>
              <m:oMath>
                <m:sSup>
                  <m:e>
                    <m:r>
                      <a:rPr xmlns:a="http://schemas.openxmlformats.org/drawingml/2006/main"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𝑹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𝟐</m:t>
                    </m:r>
                  </m:sup>
                </m:sSup>
              </m:oMath>
            </a14:m>
            <a:r>
              <a:t>=  </a:t>
            </a:r>
            <a:r>
              <a:rPr>
                <a:solidFill>
                  <a:srgbClr val="FFC000"/>
                </a:solidFill>
              </a:rPr>
              <a:t>0.682</a:t>
            </a:r>
            <a:endParaRPr sz="3774"/>
          </a:p>
        </p:txBody>
      </p:sp>
      <p:pic>
        <p:nvPicPr>
          <p:cNvPr id="961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248" y="1613885"/>
            <a:ext cx="9437502" cy="5202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Rectangle 10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4" name="Titolo 1"/>
          <p:cNvSpPr txBox="1"/>
          <p:nvPr>
            <p:ph type="title"/>
          </p:nvPr>
        </p:nvSpPr>
        <p:spPr>
          <a:xfrm>
            <a:off x="638882" y="639193"/>
            <a:ext cx="3571810" cy="3573517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pPr/>
            <a:r>
              <a:t>Ridge &amp; Lasso </a:t>
            </a:r>
          </a:p>
        </p:txBody>
      </p:sp>
      <p:grpSp>
        <p:nvGrpSpPr>
          <p:cNvPr id="967" name="sketch line"/>
          <p:cNvGrpSpPr/>
          <p:nvPr/>
        </p:nvGrpSpPr>
        <p:grpSpPr>
          <a:xfrm>
            <a:off x="643176" y="4393598"/>
            <a:ext cx="3255323" cy="46547"/>
            <a:chOff x="0" y="0"/>
            <a:chExt cx="3255321" cy="46546"/>
          </a:xfrm>
        </p:grpSpPr>
        <p:sp>
          <p:nvSpPr>
            <p:cNvPr id="965" name="Forma"/>
            <p:cNvSpPr/>
            <p:nvPr/>
          </p:nvSpPr>
          <p:spPr>
            <a:xfrm>
              <a:off x="101" y="4767"/>
              <a:ext cx="3255221" cy="39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6" name="Forma"/>
            <p:cNvSpPr/>
            <p:nvPr/>
          </p:nvSpPr>
          <p:spPr>
            <a:xfrm>
              <a:off x="0" y="0"/>
              <a:ext cx="3255197" cy="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9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7388" t="40363" r="54862" b="24607"/>
          <a:stretch>
            <a:fillRect/>
          </a:stretch>
        </p:blipFill>
        <p:spPr>
          <a:xfrm>
            <a:off x="4654296" y="1138459"/>
            <a:ext cx="7214617" cy="455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-31247"/>
            <a:ext cx="10313042" cy="6889247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asellaDiTesto 3"/>
          <p:cNvSpPr txBox="1"/>
          <p:nvPr/>
        </p:nvSpPr>
        <p:spPr>
          <a:xfrm>
            <a:off x="9632572" y="3056582"/>
            <a:ext cx="3077010" cy="74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3600">
                <a:solidFill>
                  <a:srgbClr val="262626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𝑹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𝒊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𝒅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𝒈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𝒆</m:t>
                  </m:r>
                </m:oMath>
              </m:oMathPara>
            </a14:m>
            <a:endParaRPr sz="3396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3078"/>
          <p:cNvSpPr/>
          <p:nvPr/>
        </p:nvSpPr>
        <p:spPr>
          <a:xfrm>
            <a:off x="-1" y="0"/>
            <a:ext cx="12188954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Titolo 1"/>
          <p:cNvSpPr txBox="1"/>
          <p:nvPr>
            <p:ph type="title"/>
          </p:nvPr>
        </p:nvSpPr>
        <p:spPr>
          <a:xfrm>
            <a:off x="572492" y="238538"/>
            <a:ext cx="11018522" cy="1434417"/>
          </a:xfrm>
          <a:prstGeom prst="rect">
            <a:avLst/>
          </a:prstGeom>
        </p:spPr>
        <p:txBody>
          <a:bodyPr anchor="b"/>
          <a:lstStyle>
            <a:lvl1pPr>
              <a:defRPr sz="4600"/>
            </a:lvl1pPr>
          </a:lstStyle>
          <a:p>
            <a:pPr/>
            <a:r>
              <a:t>Aircraft as a Complex and Evolving Challenge</a:t>
            </a:r>
          </a:p>
        </p:txBody>
      </p:sp>
      <p:grpSp>
        <p:nvGrpSpPr>
          <p:cNvPr id="200" name="sketchy line"/>
          <p:cNvGrpSpPr/>
          <p:nvPr/>
        </p:nvGrpSpPr>
        <p:grpSpPr>
          <a:xfrm>
            <a:off x="572180" y="1655805"/>
            <a:ext cx="10973141" cy="59619"/>
            <a:chOff x="0" y="0"/>
            <a:chExt cx="10973139" cy="59618"/>
          </a:xfrm>
        </p:grpSpPr>
        <p:sp>
          <p:nvSpPr>
            <p:cNvPr id="198" name="Forma"/>
            <p:cNvSpPr/>
            <p:nvPr/>
          </p:nvSpPr>
          <p:spPr>
            <a:xfrm>
              <a:off x="0" y="0"/>
              <a:ext cx="10973140" cy="5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271" fill="norm" stroke="1" extrusionOk="0">
                  <a:moveTo>
                    <a:pt x="1" y="6161"/>
                  </a:moveTo>
                  <a:cubicBezTo>
                    <a:pt x="324" y="1930"/>
                    <a:pt x="610" y="8534"/>
                    <a:pt x="919" y="6161"/>
                  </a:cubicBezTo>
                  <a:cubicBezTo>
                    <a:pt x="1228" y="3788"/>
                    <a:pt x="1298" y="2684"/>
                    <a:pt x="1621" y="6161"/>
                  </a:cubicBezTo>
                  <a:cubicBezTo>
                    <a:pt x="1943" y="9638"/>
                    <a:pt x="2176" y="2216"/>
                    <a:pt x="2539" y="6161"/>
                  </a:cubicBezTo>
                  <a:cubicBezTo>
                    <a:pt x="2901" y="10106"/>
                    <a:pt x="3334" y="12423"/>
                    <a:pt x="3888" y="6161"/>
                  </a:cubicBezTo>
                  <a:cubicBezTo>
                    <a:pt x="4443" y="-101"/>
                    <a:pt x="4795" y="11681"/>
                    <a:pt x="5454" y="6161"/>
                  </a:cubicBezTo>
                  <a:cubicBezTo>
                    <a:pt x="6113" y="641"/>
                    <a:pt x="6393" y="-4374"/>
                    <a:pt x="7236" y="6161"/>
                  </a:cubicBezTo>
                  <a:cubicBezTo>
                    <a:pt x="8079" y="16696"/>
                    <a:pt x="8427" y="7122"/>
                    <a:pt x="9018" y="6161"/>
                  </a:cubicBezTo>
                  <a:cubicBezTo>
                    <a:pt x="9609" y="5199"/>
                    <a:pt x="9885" y="3315"/>
                    <a:pt x="10152" y="6161"/>
                  </a:cubicBezTo>
                  <a:cubicBezTo>
                    <a:pt x="10419" y="9007"/>
                    <a:pt x="11030" y="1925"/>
                    <a:pt x="11718" y="6161"/>
                  </a:cubicBezTo>
                  <a:cubicBezTo>
                    <a:pt x="12405" y="10397"/>
                    <a:pt x="12506" y="3310"/>
                    <a:pt x="13067" y="6161"/>
                  </a:cubicBezTo>
                  <a:cubicBezTo>
                    <a:pt x="13629" y="9012"/>
                    <a:pt x="13884" y="11338"/>
                    <a:pt x="14201" y="6161"/>
                  </a:cubicBezTo>
                  <a:cubicBezTo>
                    <a:pt x="14519" y="983"/>
                    <a:pt x="15428" y="7091"/>
                    <a:pt x="15767" y="6161"/>
                  </a:cubicBezTo>
                  <a:cubicBezTo>
                    <a:pt x="16106" y="5231"/>
                    <a:pt x="16189" y="9993"/>
                    <a:pt x="16469" y="6161"/>
                  </a:cubicBezTo>
                  <a:cubicBezTo>
                    <a:pt x="16750" y="2329"/>
                    <a:pt x="17101" y="4792"/>
                    <a:pt x="17603" y="6161"/>
                  </a:cubicBezTo>
                  <a:cubicBezTo>
                    <a:pt x="18105" y="7530"/>
                    <a:pt x="18441" y="11063"/>
                    <a:pt x="18953" y="6161"/>
                  </a:cubicBezTo>
                  <a:cubicBezTo>
                    <a:pt x="19465" y="1259"/>
                    <a:pt x="20788" y="1195"/>
                    <a:pt x="21599" y="6161"/>
                  </a:cubicBezTo>
                  <a:cubicBezTo>
                    <a:pt x="21597" y="7531"/>
                    <a:pt x="21599" y="9152"/>
                    <a:pt x="21599" y="10538"/>
                  </a:cubicBezTo>
                  <a:cubicBezTo>
                    <a:pt x="21231" y="9162"/>
                    <a:pt x="20912" y="9520"/>
                    <a:pt x="20681" y="10538"/>
                  </a:cubicBezTo>
                  <a:cubicBezTo>
                    <a:pt x="20450" y="11557"/>
                    <a:pt x="20267" y="10974"/>
                    <a:pt x="19979" y="10538"/>
                  </a:cubicBezTo>
                  <a:cubicBezTo>
                    <a:pt x="19691" y="10103"/>
                    <a:pt x="19226" y="13077"/>
                    <a:pt x="18629" y="10538"/>
                  </a:cubicBezTo>
                  <a:cubicBezTo>
                    <a:pt x="18032" y="8000"/>
                    <a:pt x="18166" y="6797"/>
                    <a:pt x="17711" y="10538"/>
                  </a:cubicBezTo>
                  <a:cubicBezTo>
                    <a:pt x="17256" y="14280"/>
                    <a:pt x="16417" y="14506"/>
                    <a:pt x="15929" y="10538"/>
                  </a:cubicBezTo>
                  <a:cubicBezTo>
                    <a:pt x="15442" y="6571"/>
                    <a:pt x="15479" y="12721"/>
                    <a:pt x="15227" y="10538"/>
                  </a:cubicBezTo>
                  <a:cubicBezTo>
                    <a:pt x="14976" y="8356"/>
                    <a:pt x="14416" y="6271"/>
                    <a:pt x="13877" y="10538"/>
                  </a:cubicBezTo>
                  <a:cubicBezTo>
                    <a:pt x="13339" y="14806"/>
                    <a:pt x="13361" y="12913"/>
                    <a:pt x="13175" y="10538"/>
                  </a:cubicBezTo>
                  <a:cubicBezTo>
                    <a:pt x="12989" y="8164"/>
                    <a:pt x="12589" y="10736"/>
                    <a:pt x="12258" y="10538"/>
                  </a:cubicBezTo>
                  <a:cubicBezTo>
                    <a:pt x="11927" y="10341"/>
                    <a:pt x="11060" y="6422"/>
                    <a:pt x="10692" y="10538"/>
                  </a:cubicBezTo>
                  <a:cubicBezTo>
                    <a:pt x="10324" y="14655"/>
                    <a:pt x="9310" y="3851"/>
                    <a:pt x="8910" y="10538"/>
                  </a:cubicBezTo>
                  <a:cubicBezTo>
                    <a:pt x="8509" y="17226"/>
                    <a:pt x="8301" y="6342"/>
                    <a:pt x="7992" y="10538"/>
                  </a:cubicBezTo>
                  <a:cubicBezTo>
                    <a:pt x="7683" y="14735"/>
                    <a:pt x="6964" y="16238"/>
                    <a:pt x="6642" y="10538"/>
                  </a:cubicBezTo>
                  <a:cubicBezTo>
                    <a:pt x="6320" y="4839"/>
                    <a:pt x="6155" y="15529"/>
                    <a:pt x="5724" y="10538"/>
                  </a:cubicBezTo>
                  <a:cubicBezTo>
                    <a:pt x="5293" y="5548"/>
                    <a:pt x="4903" y="14323"/>
                    <a:pt x="4158" y="10538"/>
                  </a:cubicBezTo>
                  <a:cubicBezTo>
                    <a:pt x="3414" y="6754"/>
                    <a:pt x="3435" y="4420"/>
                    <a:pt x="3024" y="10538"/>
                  </a:cubicBezTo>
                  <a:cubicBezTo>
                    <a:pt x="2614" y="16657"/>
                    <a:pt x="2341" y="7701"/>
                    <a:pt x="2107" y="10538"/>
                  </a:cubicBezTo>
                  <a:cubicBezTo>
                    <a:pt x="1872" y="13376"/>
                    <a:pt x="1690" y="14224"/>
                    <a:pt x="1405" y="10538"/>
                  </a:cubicBezTo>
                  <a:cubicBezTo>
                    <a:pt x="1119" y="6853"/>
                    <a:pt x="493" y="7456"/>
                    <a:pt x="1" y="10538"/>
                  </a:cubicBezTo>
                  <a:cubicBezTo>
                    <a:pt x="2" y="9288"/>
                    <a:pt x="-1" y="8322"/>
                    <a:pt x="1" y="6161"/>
                  </a:cubicBezTo>
                  <a:close/>
                </a:path>
              </a:pathLst>
            </a:custGeom>
            <a:solidFill>
              <a:schemeClr val="accent2">
                <a:alpha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Forma"/>
            <p:cNvSpPr/>
            <p:nvPr/>
          </p:nvSpPr>
          <p:spPr>
            <a:xfrm>
              <a:off x="241" y="5459"/>
              <a:ext cx="10972872" cy="54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593" fill="norm" stroke="1" extrusionOk="0">
                  <a:moveTo>
                    <a:pt x="1" y="4718"/>
                  </a:moveTo>
                  <a:cubicBezTo>
                    <a:pt x="327" y="4284"/>
                    <a:pt x="372" y="7919"/>
                    <a:pt x="703" y="4718"/>
                  </a:cubicBezTo>
                  <a:cubicBezTo>
                    <a:pt x="1033" y="1518"/>
                    <a:pt x="1447" y="6794"/>
                    <a:pt x="2052" y="4718"/>
                  </a:cubicBezTo>
                  <a:cubicBezTo>
                    <a:pt x="2658" y="2643"/>
                    <a:pt x="3142" y="-1404"/>
                    <a:pt x="3834" y="4718"/>
                  </a:cubicBezTo>
                  <a:cubicBezTo>
                    <a:pt x="4527" y="10841"/>
                    <a:pt x="4514" y="176"/>
                    <a:pt x="5184" y="4718"/>
                  </a:cubicBezTo>
                  <a:cubicBezTo>
                    <a:pt x="5855" y="9261"/>
                    <a:pt x="5625" y="7225"/>
                    <a:pt x="5886" y="4718"/>
                  </a:cubicBezTo>
                  <a:cubicBezTo>
                    <a:pt x="6148" y="2212"/>
                    <a:pt x="6613" y="6392"/>
                    <a:pt x="6804" y="4718"/>
                  </a:cubicBezTo>
                  <a:cubicBezTo>
                    <a:pt x="6995" y="3045"/>
                    <a:pt x="8143" y="5907"/>
                    <a:pt x="8586" y="4718"/>
                  </a:cubicBezTo>
                  <a:cubicBezTo>
                    <a:pt x="9030" y="3530"/>
                    <a:pt x="9828" y="-5276"/>
                    <a:pt x="10368" y="4718"/>
                  </a:cubicBezTo>
                  <a:cubicBezTo>
                    <a:pt x="10909" y="14713"/>
                    <a:pt x="11581" y="3920"/>
                    <a:pt x="12150" y="4718"/>
                  </a:cubicBezTo>
                  <a:cubicBezTo>
                    <a:pt x="12720" y="5516"/>
                    <a:pt x="12662" y="6274"/>
                    <a:pt x="12852" y="4718"/>
                  </a:cubicBezTo>
                  <a:cubicBezTo>
                    <a:pt x="13043" y="3162"/>
                    <a:pt x="13616" y="4617"/>
                    <a:pt x="14202" y="4718"/>
                  </a:cubicBezTo>
                  <a:cubicBezTo>
                    <a:pt x="14788" y="4820"/>
                    <a:pt x="15012" y="3111"/>
                    <a:pt x="15336" y="4718"/>
                  </a:cubicBezTo>
                  <a:cubicBezTo>
                    <a:pt x="15660" y="6326"/>
                    <a:pt x="15844" y="8280"/>
                    <a:pt x="16038" y="4718"/>
                  </a:cubicBezTo>
                  <a:cubicBezTo>
                    <a:pt x="16232" y="1157"/>
                    <a:pt x="17019" y="1988"/>
                    <a:pt x="17820" y="4718"/>
                  </a:cubicBezTo>
                  <a:cubicBezTo>
                    <a:pt x="18621" y="7448"/>
                    <a:pt x="18348" y="6670"/>
                    <a:pt x="18522" y="4718"/>
                  </a:cubicBezTo>
                  <a:cubicBezTo>
                    <a:pt x="18696" y="2767"/>
                    <a:pt x="18985" y="6668"/>
                    <a:pt x="19224" y="4718"/>
                  </a:cubicBezTo>
                  <a:cubicBezTo>
                    <a:pt x="19463" y="2769"/>
                    <a:pt x="19892" y="1772"/>
                    <a:pt x="20358" y="4718"/>
                  </a:cubicBezTo>
                  <a:cubicBezTo>
                    <a:pt x="20824" y="7664"/>
                    <a:pt x="21207" y="3372"/>
                    <a:pt x="21600" y="4718"/>
                  </a:cubicBezTo>
                  <a:cubicBezTo>
                    <a:pt x="21599" y="6770"/>
                    <a:pt x="21599" y="7934"/>
                    <a:pt x="21600" y="8973"/>
                  </a:cubicBezTo>
                  <a:cubicBezTo>
                    <a:pt x="20844" y="12070"/>
                    <a:pt x="20755" y="1764"/>
                    <a:pt x="20034" y="8973"/>
                  </a:cubicBezTo>
                  <a:cubicBezTo>
                    <a:pt x="19313" y="16182"/>
                    <a:pt x="19679" y="10689"/>
                    <a:pt x="19332" y="8973"/>
                  </a:cubicBezTo>
                  <a:cubicBezTo>
                    <a:pt x="18985" y="7257"/>
                    <a:pt x="18911" y="12077"/>
                    <a:pt x="18630" y="8973"/>
                  </a:cubicBezTo>
                  <a:cubicBezTo>
                    <a:pt x="18349" y="5869"/>
                    <a:pt x="17941" y="11451"/>
                    <a:pt x="17280" y="8973"/>
                  </a:cubicBezTo>
                  <a:cubicBezTo>
                    <a:pt x="16619" y="6495"/>
                    <a:pt x="16919" y="4948"/>
                    <a:pt x="16578" y="8973"/>
                  </a:cubicBezTo>
                  <a:cubicBezTo>
                    <a:pt x="16237" y="12998"/>
                    <a:pt x="15609" y="13460"/>
                    <a:pt x="15228" y="8973"/>
                  </a:cubicBezTo>
                  <a:cubicBezTo>
                    <a:pt x="14847" y="4486"/>
                    <a:pt x="14277" y="12595"/>
                    <a:pt x="13662" y="8973"/>
                  </a:cubicBezTo>
                  <a:cubicBezTo>
                    <a:pt x="13048" y="5351"/>
                    <a:pt x="12852" y="15976"/>
                    <a:pt x="12312" y="8973"/>
                  </a:cubicBezTo>
                  <a:cubicBezTo>
                    <a:pt x="11773" y="1970"/>
                    <a:pt x="11212" y="3848"/>
                    <a:pt x="10746" y="8973"/>
                  </a:cubicBezTo>
                  <a:cubicBezTo>
                    <a:pt x="10280" y="14098"/>
                    <a:pt x="9864" y="9161"/>
                    <a:pt x="9180" y="8973"/>
                  </a:cubicBezTo>
                  <a:cubicBezTo>
                    <a:pt x="8497" y="8785"/>
                    <a:pt x="8712" y="5092"/>
                    <a:pt x="8478" y="8973"/>
                  </a:cubicBezTo>
                  <a:cubicBezTo>
                    <a:pt x="8245" y="12854"/>
                    <a:pt x="7759" y="6459"/>
                    <a:pt x="7560" y="8973"/>
                  </a:cubicBezTo>
                  <a:cubicBezTo>
                    <a:pt x="7361" y="11487"/>
                    <a:pt x="6698" y="8823"/>
                    <a:pt x="6426" y="8973"/>
                  </a:cubicBezTo>
                  <a:cubicBezTo>
                    <a:pt x="6155" y="9124"/>
                    <a:pt x="5466" y="7041"/>
                    <a:pt x="5076" y="8973"/>
                  </a:cubicBezTo>
                  <a:cubicBezTo>
                    <a:pt x="4686" y="10905"/>
                    <a:pt x="3759" y="10725"/>
                    <a:pt x="3294" y="8973"/>
                  </a:cubicBezTo>
                  <a:cubicBezTo>
                    <a:pt x="2830" y="7221"/>
                    <a:pt x="2227" y="16324"/>
                    <a:pt x="1728" y="8973"/>
                  </a:cubicBezTo>
                  <a:cubicBezTo>
                    <a:pt x="1230" y="1622"/>
                    <a:pt x="408" y="5229"/>
                    <a:pt x="1" y="8973"/>
                  </a:cubicBezTo>
                  <a:cubicBezTo>
                    <a:pt x="1" y="7197"/>
                    <a:pt x="0" y="5662"/>
                    <a:pt x="1" y="4718"/>
                  </a:cubicBezTo>
                  <a:close/>
                </a:path>
              </a:pathLst>
            </a:custGeom>
            <a:noFill/>
            <a:ln w="44450" cap="rnd">
              <a:solidFill>
                <a:schemeClr val="accent2">
                  <a:alpha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2519" r="1" b="2372"/>
          <a:stretch>
            <a:fillRect/>
          </a:stretch>
        </p:blipFill>
        <p:spPr>
          <a:xfrm>
            <a:off x="-2321177" y="2280529"/>
            <a:ext cx="630811" cy="655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l="28333" t="0" r="0" b="0"/>
          <a:stretch>
            <a:fillRect/>
          </a:stretch>
        </p:blipFill>
        <p:spPr>
          <a:xfrm>
            <a:off x="-2483455" y="4977462"/>
            <a:ext cx="948983" cy="617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13839" y="7563998"/>
            <a:ext cx="827678" cy="670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2" descr="Picture 2"/>
          <p:cNvPicPr>
            <a:picLocks noChangeAspect="1"/>
          </p:cNvPicPr>
          <p:nvPr/>
        </p:nvPicPr>
        <p:blipFill>
          <a:blip r:embed="rId5">
            <a:extLst/>
          </a:blip>
          <a:srcRect l="19557" t="25180" r="19684" b="27757"/>
          <a:stretch>
            <a:fillRect/>
          </a:stretch>
        </p:blipFill>
        <p:spPr>
          <a:xfrm>
            <a:off x="6836840" y="8184487"/>
            <a:ext cx="809368" cy="626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8" descr="Picture 8"/>
          <p:cNvPicPr>
            <a:picLocks noChangeAspect="1"/>
          </p:cNvPicPr>
          <p:nvPr/>
        </p:nvPicPr>
        <p:blipFill>
          <a:blip r:embed="rId6">
            <a:extLst/>
          </a:blip>
          <a:srcRect l="67177" t="18810" r="13989" b="19020"/>
          <a:stretch>
            <a:fillRect/>
          </a:stretch>
        </p:blipFill>
        <p:spPr>
          <a:xfrm>
            <a:off x="3764488" y="7616142"/>
            <a:ext cx="880885" cy="290780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CasellaDiTesto 27"/>
          <p:cNvSpPr txBox="1"/>
          <p:nvPr/>
        </p:nvSpPr>
        <p:spPr>
          <a:xfrm>
            <a:off x="9648909" y="7239927"/>
            <a:ext cx="4760968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800">
                <a:solidFill>
                  <a:srgbClr val="FF0000"/>
                </a:solidFill>
              </a:defRPr>
            </a:lvl1pPr>
          </a:lstStyle>
          <a:p>
            <a:pPr/>
            <a:r>
              <a:t>Making fast, data-driven valuation models</a:t>
            </a:r>
          </a:p>
        </p:txBody>
      </p:sp>
      <p:sp>
        <p:nvSpPr>
          <p:cNvPr id="207" name="CasellaDiTesto 3"/>
          <p:cNvSpPr txBox="1"/>
          <p:nvPr/>
        </p:nvSpPr>
        <p:spPr>
          <a:xfrm>
            <a:off x="1917526" y="3160058"/>
            <a:ext cx="8353899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 sz="2400"/>
            </a:pPr>
            <a:r>
              <a:t>“Traditional appraisals often </a:t>
            </a:r>
            <a:r>
              <a:rPr b="1"/>
              <a:t>require weeks and involve significant manual inspection</a:t>
            </a:r>
            <a:r>
              <a:t>, which is </a:t>
            </a:r>
            <a:r>
              <a:rPr b="1"/>
              <a:t>inefficient </a:t>
            </a:r>
            <a:r>
              <a:t>in fast-moving markets. Having a </a:t>
            </a:r>
            <a:r>
              <a:rPr b="1"/>
              <a:t>reliable data-based pricing model would be a game changer</a:t>
            </a:r>
            <a:r>
              <a:t>.”</a:t>
            </a:r>
          </a:p>
        </p:txBody>
      </p:sp>
      <p:sp>
        <p:nvSpPr>
          <p:cNvPr id="208" name="CasellaDiTesto 5"/>
          <p:cNvSpPr txBox="1"/>
          <p:nvPr/>
        </p:nvSpPr>
        <p:spPr>
          <a:xfrm>
            <a:off x="5960383" y="4807124"/>
            <a:ext cx="455411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Source: Interview published in </a:t>
            </a:r>
            <a:r>
              <a:rPr i="1"/>
              <a:t>Aviation Week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12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Immagine 2" descr="Immagin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9858"/>
            <a:ext cx="10336193" cy="6877858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CasellaDiTesto 3"/>
          <p:cNvSpPr txBox="1"/>
          <p:nvPr/>
        </p:nvSpPr>
        <p:spPr>
          <a:xfrm>
            <a:off x="9632572" y="3056582"/>
            <a:ext cx="3077010" cy="74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3600">
                <a:solidFill>
                  <a:srgbClr val="262626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𝑹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𝒊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𝒅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𝒈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𝒆</m:t>
                  </m:r>
                </m:oMath>
              </m:oMathPara>
            </a14:m>
            <a:endParaRPr sz="3396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asellaDiTesto 3"/>
          <p:cNvSpPr txBox="1"/>
          <p:nvPr/>
        </p:nvSpPr>
        <p:spPr>
          <a:xfrm>
            <a:off x="9898789" y="3428999"/>
            <a:ext cx="3077010" cy="744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3600">
                <a:solidFill>
                  <a:srgbClr val="262626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𝑳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𝒐</m:t>
                  </m:r>
                </m:oMath>
              </m:oMathPara>
            </a14:m>
            <a:endParaRPr sz="3396"/>
          </a:p>
        </p:txBody>
      </p:sp>
      <p:pic>
        <p:nvPicPr>
          <p:cNvPr id="977" name="Immagine 4" descr="Immagin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1866"/>
            <a:ext cx="10590836" cy="6813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Immagine 2" descr="Immagin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0299"/>
            <a:ext cx="10544537" cy="6807701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CasellaDiTesto 3"/>
          <p:cNvSpPr txBox="1"/>
          <p:nvPr/>
        </p:nvSpPr>
        <p:spPr>
          <a:xfrm>
            <a:off x="9898789" y="3428999"/>
            <a:ext cx="3077010" cy="744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600"/>
              </a:spcBef>
              <a:defRPr sz="3600">
                <a:solidFill>
                  <a:srgbClr val="262626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14:m>
              <m:oMathPara>
                <m:oMathParaPr>
                  <m:jc m:val="center"/>
                </m:oMathParaPr>
                <m:oMath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𝑳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𝒂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𝒔</m:t>
                  </m:r>
                  <m:r>
                    <a:rPr xmlns:a="http://schemas.openxmlformats.org/drawingml/2006/main" sz="3600" i="1">
                      <a:solidFill>
                        <a:srgbClr val="262626"/>
                      </a:solidFill>
                      <a:latin typeface="Cambria Math" panose="02040503050406030204" pitchFamily="18" charset="0"/>
                    </a:rPr>
                    <m:t>𝒐</m:t>
                  </m:r>
                </m:oMath>
              </m:oMathPara>
            </a14:m>
            <a:endParaRPr sz="3396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 10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3" name="Titolo 1"/>
          <p:cNvSpPr txBox="1"/>
          <p:nvPr>
            <p:ph type="title"/>
          </p:nvPr>
        </p:nvSpPr>
        <p:spPr>
          <a:xfrm>
            <a:off x="638882" y="639193"/>
            <a:ext cx="7359373" cy="3573516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pPr/>
            <a:r>
              <a:t>Non Linear Models </a:t>
            </a:r>
          </a:p>
        </p:txBody>
      </p:sp>
      <p:grpSp>
        <p:nvGrpSpPr>
          <p:cNvPr id="986" name="sketch line"/>
          <p:cNvGrpSpPr/>
          <p:nvPr/>
        </p:nvGrpSpPr>
        <p:grpSpPr>
          <a:xfrm>
            <a:off x="643176" y="4293262"/>
            <a:ext cx="7017212" cy="100337"/>
            <a:chOff x="0" y="0"/>
            <a:chExt cx="7017210" cy="100335"/>
          </a:xfrm>
        </p:grpSpPr>
        <p:sp>
          <p:nvSpPr>
            <p:cNvPr id="984" name="Forma"/>
            <p:cNvSpPr/>
            <p:nvPr/>
          </p:nvSpPr>
          <p:spPr>
            <a:xfrm>
              <a:off x="218" y="10277"/>
              <a:ext cx="7016993" cy="85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13423" fill="norm" stroke="1" extrusionOk="0">
                  <a:moveTo>
                    <a:pt x="0" y="3696"/>
                  </a:moveTo>
                  <a:cubicBezTo>
                    <a:pt x="1937" y="10284"/>
                    <a:pt x="2410" y="6601"/>
                    <a:pt x="4104" y="3696"/>
                  </a:cubicBezTo>
                  <a:cubicBezTo>
                    <a:pt x="5798" y="791"/>
                    <a:pt x="6001" y="-2918"/>
                    <a:pt x="7775" y="3696"/>
                  </a:cubicBezTo>
                  <a:cubicBezTo>
                    <a:pt x="9549" y="10310"/>
                    <a:pt x="11574" y="7016"/>
                    <a:pt x="12527" y="3696"/>
                  </a:cubicBezTo>
                  <a:cubicBezTo>
                    <a:pt x="13479" y="376"/>
                    <a:pt x="15568" y="10898"/>
                    <a:pt x="16630" y="3696"/>
                  </a:cubicBezTo>
                  <a:cubicBezTo>
                    <a:pt x="17692" y="-3506"/>
                    <a:pt x="19840" y="14009"/>
                    <a:pt x="21597" y="3696"/>
                  </a:cubicBezTo>
                  <a:cubicBezTo>
                    <a:pt x="21596" y="5220"/>
                    <a:pt x="21600" y="6908"/>
                    <a:pt x="21597" y="9897"/>
                  </a:cubicBezTo>
                  <a:cubicBezTo>
                    <a:pt x="20706" y="9355"/>
                    <a:pt x="18310" y="18094"/>
                    <a:pt x="17278" y="9897"/>
                  </a:cubicBezTo>
                  <a:cubicBezTo>
                    <a:pt x="16246" y="1700"/>
                    <a:pt x="14493" y="10342"/>
                    <a:pt x="12527" y="9897"/>
                  </a:cubicBezTo>
                  <a:cubicBezTo>
                    <a:pt x="10560" y="9453"/>
                    <a:pt x="10277" y="6026"/>
                    <a:pt x="8855" y="9897"/>
                  </a:cubicBezTo>
                  <a:cubicBezTo>
                    <a:pt x="7433" y="13769"/>
                    <a:pt x="6609" y="6972"/>
                    <a:pt x="4535" y="9897"/>
                  </a:cubicBezTo>
                  <a:cubicBezTo>
                    <a:pt x="2462" y="12822"/>
                    <a:pt x="1318" y="9178"/>
                    <a:pt x="0" y="9897"/>
                  </a:cubicBezTo>
                  <a:cubicBezTo>
                    <a:pt x="6" y="6943"/>
                    <a:pt x="2" y="6036"/>
                    <a:pt x="0" y="369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85" name="Forma"/>
            <p:cNvSpPr/>
            <p:nvPr/>
          </p:nvSpPr>
          <p:spPr>
            <a:xfrm>
              <a:off x="-1" y="0"/>
              <a:ext cx="7016943" cy="100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14860" fill="norm" stroke="1" extrusionOk="0">
                  <a:moveTo>
                    <a:pt x="0" y="5002"/>
                  </a:moveTo>
                  <a:cubicBezTo>
                    <a:pt x="1594" y="-2061"/>
                    <a:pt x="3066" y="-1263"/>
                    <a:pt x="4104" y="5002"/>
                  </a:cubicBezTo>
                  <a:cubicBezTo>
                    <a:pt x="5142" y="11267"/>
                    <a:pt x="6468" y="5652"/>
                    <a:pt x="8424" y="5002"/>
                  </a:cubicBezTo>
                  <a:cubicBezTo>
                    <a:pt x="10380" y="4352"/>
                    <a:pt x="11503" y="8398"/>
                    <a:pt x="12960" y="5002"/>
                  </a:cubicBezTo>
                  <a:cubicBezTo>
                    <a:pt x="14416" y="1605"/>
                    <a:pt x="16283" y="9477"/>
                    <a:pt x="17495" y="5002"/>
                  </a:cubicBezTo>
                  <a:cubicBezTo>
                    <a:pt x="18707" y="527"/>
                    <a:pt x="20712" y="6725"/>
                    <a:pt x="21599" y="5002"/>
                  </a:cubicBezTo>
                  <a:cubicBezTo>
                    <a:pt x="21594" y="7606"/>
                    <a:pt x="21596" y="8873"/>
                    <a:pt x="21599" y="10840"/>
                  </a:cubicBezTo>
                  <a:cubicBezTo>
                    <a:pt x="20494" y="12409"/>
                    <a:pt x="17833" y="7370"/>
                    <a:pt x="16847" y="10840"/>
                  </a:cubicBezTo>
                  <a:cubicBezTo>
                    <a:pt x="15862" y="14310"/>
                    <a:pt x="14183" y="2142"/>
                    <a:pt x="12096" y="10840"/>
                  </a:cubicBezTo>
                  <a:cubicBezTo>
                    <a:pt x="10009" y="19539"/>
                    <a:pt x="9731" y="11510"/>
                    <a:pt x="7776" y="10840"/>
                  </a:cubicBezTo>
                  <a:cubicBezTo>
                    <a:pt x="5821" y="10171"/>
                    <a:pt x="3723" y="17019"/>
                    <a:pt x="0" y="10840"/>
                  </a:cubicBezTo>
                  <a:cubicBezTo>
                    <a:pt x="0" y="8987"/>
                    <a:pt x="-1" y="7074"/>
                    <a:pt x="0" y="5002"/>
                  </a:cubicBezTo>
                  <a:close/>
                </a:path>
              </a:pathLst>
            </a:custGeom>
            <a:noFill/>
            <a:ln w="381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Rectangle 3092"/>
          <p:cNvSpPr/>
          <p:nvPr/>
        </p:nvSpPr>
        <p:spPr>
          <a:xfrm>
            <a:off x="12700" y="127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9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0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1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2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</a:t>
            </a:r>
            <a:r>
              <a:rPr sz="3491"/>
              <a:t> for </a:t>
            </a:r>
            <a:r>
              <a:rPr b="1" sz="3491"/>
              <a:t>Range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</a:p>
        </p:txBody>
      </p:sp>
      <p:sp>
        <p:nvSpPr>
          <p:cNvPr id="993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0448" y="4809888"/>
            <a:ext cx="6042178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(black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994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3934" y="1795222"/>
            <a:ext cx="5706803" cy="3772294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RMSE= 604’ 841 $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Rectangle 3092"/>
          <p:cNvSpPr/>
          <p:nvPr/>
        </p:nvSpPr>
        <p:spPr>
          <a:xfrm>
            <a:off x="0" y="-254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8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</a:t>
            </a:r>
            <a:r>
              <a:rPr sz="3491"/>
              <a:t> for </a:t>
            </a:r>
            <a:r>
              <a:rPr b="1" sz="3491"/>
              <a:t>Speed Margin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</a:p>
        </p:txBody>
      </p:sp>
      <p:sp>
        <p:nvSpPr>
          <p:cNvPr id="1002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0448" y="4809888"/>
            <a:ext cx="6042178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(black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003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5909" y="1818759"/>
            <a:ext cx="5622853" cy="372522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RMSE= 462’ 643 $</a:t>
            </a:r>
          </a:p>
        </p:txBody>
      </p:sp>
      <p:sp>
        <p:nvSpPr>
          <p:cNvPr id="1005" name="CasellaDiTesto 2"/>
          <p:cNvSpPr txBox="1"/>
          <p:nvPr/>
        </p:nvSpPr>
        <p:spPr>
          <a:xfrm>
            <a:off x="1068961" y="2842401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20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(In simple Linear Regression we had </a:t>
            </a:r>
            <a:r>
              <a:rPr b="1"/>
              <a:t>RMSE </a:t>
            </a:r>
            <a:r>
              <a:t>=  </a:t>
            </a:r>
            <a:r>
              <a:rPr>
                <a:solidFill>
                  <a:schemeClr val="accent2">
                    <a:satOff val="-15952"/>
                    <a:lumOff val="-11098"/>
                  </a:schemeClr>
                </a:solidFill>
              </a:rPr>
              <a:t>724 769</a:t>
            </a:r>
            <a:r>
              <a:rPr>
                <a:solidFill>
                  <a:srgbClr val="00B050"/>
                </a:solidFill>
              </a:rPr>
              <a:t> </a:t>
            </a: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Rectangle 3092"/>
          <p:cNvSpPr/>
          <p:nvPr/>
        </p:nvSpPr>
        <p:spPr>
          <a:xfrm>
            <a:off x="0" y="2540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8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</a:t>
            </a:r>
            <a:r>
              <a:rPr sz="3491"/>
              <a:t> for </a:t>
            </a:r>
            <a:r>
              <a:rPr b="1" sz="3491"/>
              <a:t>roc_mean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</a:p>
        </p:txBody>
      </p:sp>
      <p:sp>
        <p:nvSpPr>
          <p:cNvPr id="1012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0448" y="4809888"/>
            <a:ext cx="6042178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(black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013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3934" y="1795222"/>
            <a:ext cx="5706803" cy="377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7159" y="1795222"/>
            <a:ext cx="5700353" cy="3772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RMSE= 442’073 $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Rectangle 3092"/>
          <p:cNvSpPr/>
          <p:nvPr/>
        </p:nvSpPr>
        <p:spPr>
          <a:xfrm>
            <a:off x="-3810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8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</a:t>
            </a:r>
            <a:r>
              <a:rPr sz="3491"/>
              <a:t> for </a:t>
            </a:r>
            <a:r>
              <a:rPr b="1" sz="3491"/>
              <a:t>power per distance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 </a:t>
            </a:r>
          </a:p>
        </p:txBody>
      </p:sp>
      <p:sp>
        <p:nvSpPr>
          <p:cNvPr id="1022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0448" y="4809888"/>
            <a:ext cx="6042178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(brown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023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3934" y="1795222"/>
            <a:ext cx="5706803" cy="377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3271" y="1814614"/>
            <a:ext cx="5648129" cy="37335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RMSE= 606’ 452 $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0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8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9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0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1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3700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rPr sz="3491"/>
              <a:t>Smoothing Spline for </a:t>
            </a:r>
            <a:r>
              <a:rPr b="1" sz="3491"/>
              <a:t>wing span</a:t>
            </a:r>
            <a:r>
              <a:rPr b="1">
                <a:latin typeface="Aptos Display"/>
                <a:ea typeface="Aptos Display"/>
                <a:cs typeface="Aptos Display"/>
                <a:sym typeface="Aptos Display"/>
              </a:rPr>
              <a:t> </a:t>
            </a:r>
          </a:p>
        </p:txBody>
      </p:sp>
      <p:sp>
        <p:nvSpPr>
          <p:cNvPr id="1032" name="Effect of increasing λ: the curve’s curvature progressively decreases, shifting from “noisy” detail to a smoother, almost linear trend.…"/>
          <p:cNvSpPr txBox="1"/>
          <p:nvPr/>
        </p:nvSpPr>
        <p:spPr>
          <a:xfrm>
            <a:off x="139834" y="4772345"/>
            <a:ext cx="6042177" cy="236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Effect of increasing λ:</a:t>
            </a:r>
            <a:r>
              <a:t> the curve’s curvature progressively decreases, shifting from “noisy” detail to a smoother, almost linear trend.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9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Grid-search (brown line):</a:t>
            </a:r>
            <a:r>
              <a:t> automatically picks the λ that best trades off bias and variance on validation data.</a:t>
            </a:r>
          </a:p>
          <a:p>
            <a:pPr marL="457200" indent="-457200" defTabSz="457200">
              <a:spcBef>
                <a:spcPts val="1200"/>
              </a:spcBef>
              <a:tabLst>
                <a:tab pos="139700" algn="l"/>
                <a:tab pos="457200" algn="l"/>
              </a:tabLst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033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3934" y="1795222"/>
            <a:ext cx="5706803" cy="3772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3271" y="1814614"/>
            <a:ext cx="5648130" cy="3733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5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04573" y="1749373"/>
            <a:ext cx="5845525" cy="3863992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asellaDiTesto 2"/>
          <p:cNvSpPr txBox="1"/>
          <p:nvPr/>
        </p:nvSpPr>
        <p:spPr>
          <a:xfrm>
            <a:off x="1068961" y="2200372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RMSE= 784’ 468 $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3092"/>
          <p:cNvSpPr/>
          <p:nvPr/>
        </p:nvSpPr>
        <p:spPr>
          <a:xfrm>
            <a:off x="-5853351" y="-2502663"/>
            <a:ext cx="12192001" cy="6858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9" name="Rectangle 3094"/>
          <p:cNvSpPr/>
          <p:nvPr/>
        </p:nvSpPr>
        <p:spPr>
          <a:xfrm flipH="1" rot="10800000">
            <a:off x="1" y="-1"/>
            <a:ext cx="12192000" cy="1575957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rgbClr val="104862"/>
              </a:gs>
            </a:gsLst>
            <a:lin ang="60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0" name="Rectangle 3096"/>
          <p:cNvSpPr/>
          <p:nvPr/>
        </p:nvSpPr>
        <p:spPr>
          <a:xfrm>
            <a:off x="0" y="-1"/>
            <a:ext cx="8128856" cy="1575463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rgbClr val="46B1E1">
                  <a:alpha val="0"/>
                </a:srgbClr>
              </a:gs>
            </a:gsLst>
            <a:lin ang="8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1" name="Rectangle 3098"/>
          <p:cNvSpPr/>
          <p:nvPr/>
        </p:nvSpPr>
        <p:spPr>
          <a:xfrm flipH="1">
            <a:off x="-3" y="-1"/>
            <a:ext cx="12192003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2" name="CasellaDiTesto 1"/>
          <p:cNvSpPr txBox="1"/>
          <p:nvPr/>
        </p:nvSpPr>
        <p:spPr>
          <a:xfrm>
            <a:off x="745433" y="248038"/>
            <a:ext cx="6972281" cy="11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600"/>
              </a:spcBef>
              <a:defRPr sz="3491">
                <a:solidFill>
                  <a:srgbClr val="FFFFFF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>
              <a:defRPr sz="3700"/>
            </a:pPr>
            <a:r>
              <a:rPr sz="3491"/>
              <a:t>GAMs</a:t>
            </a:r>
          </a:p>
        </p:txBody>
      </p:sp>
      <p:sp>
        <p:nvSpPr>
          <p:cNvPr id="1043" name="CasellaDiTesto 2"/>
          <p:cNvSpPr txBox="1"/>
          <p:nvPr/>
        </p:nvSpPr>
        <p:spPr>
          <a:xfrm>
            <a:off x="1172204" y="4940991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Pseudo R²: 0.858</a:t>
            </a:r>
          </a:p>
        </p:txBody>
      </p:sp>
      <p:graphicFrame>
        <p:nvGraphicFramePr>
          <p:cNvPr id="1044" name="Tabella 10"/>
          <p:cNvGraphicFramePr/>
          <p:nvPr/>
        </p:nvGraphicFramePr>
        <p:xfrm>
          <a:off x="1192495" y="2187899"/>
          <a:ext cx="4903505" cy="30470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451752"/>
                <a:gridCol w="2451752"/>
                <a:gridCol w="2451752"/>
              </a:tblGrid>
              <a:tr h="435285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Regressor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</a:rPr>
                        <a:t>Pvalue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300">
                          <a:solidFill>
                            <a:srgbClr val="FFFFFF"/>
                          </a:solidFill>
                          <a:latin typeface="Menlo Regular"/>
                          <a:ea typeface="Menlo Regular"/>
                          <a:cs typeface="Menlo Regular"/>
                          <a:sym typeface="Menlo Regular"/>
                        </a:rPr>
                        <a:t>edf</a:t>
                      </a:r>
                    </a:p>
                  </a:txBody>
                  <a:tcPr marL="49757" marR="49757" marT="49757" marB="49757" anchor="t" anchorCtr="0" horzOverflow="overflow"/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roc_mean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3.09 × 10⁻⁴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9.6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speed_margin 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1.11 × 10⁻¹⁶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7.5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power_per_distance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3.04 × 10⁻⁵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4.8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wing_span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1.05 × 10⁻³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5.3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  <a:tr h="4352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/>
                        <a:t>range </a:t>
                      </a:r>
                    </a:p>
                  </a:txBody>
                  <a:tcPr marL="49757" marR="49757" marT="49757" marB="49757" anchor="t" anchorCtr="0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7.26 × 10⁻⁵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defRPr sz="1800"/>
                      </a:pPr>
                      <a:r>
                        <a:rPr sz="2000">
                          <a:latin typeface="+mn-lt"/>
                          <a:ea typeface="+mn-ea"/>
                          <a:cs typeface="+mn-cs"/>
                          <a:sym typeface="Helvetica"/>
                        </a:rPr>
                        <a:t>10.4 </a:t>
                      </a:r>
                    </a:p>
                  </a:txBody>
                  <a:tcPr marL="49757" marR="49757" marT="49757" marB="49757" anchor="t" anchorCtr="0" horzOverflow="overflow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045" name="CasellaDiTesto 2"/>
          <p:cNvSpPr txBox="1"/>
          <p:nvPr/>
        </p:nvSpPr>
        <p:spPr>
          <a:xfrm>
            <a:off x="1172204" y="5600104"/>
            <a:ext cx="416515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Cambria Math"/>
                <a:ea typeface="Cambria Math"/>
                <a:cs typeface="Cambria Math"/>
                <a:sym typeface="Cambria Math"/>
              </a:defRPr>
            </a:lvl1pPr>
          </a:lstStyle>
          <a:p>
            <a:pPr/>
            <a:r>
              <a:t>RMSE= 332’ 326 $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Tema di Offic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Tema di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Tema di Office">
      <a:majorFont>
        <a:latin typeface="Aptos"/>
        <a:ea typeface="Aptos"/>
        <a:cs typeface="Aptos"/>
      </a:majorFont>
      <a:minorFont>
        <a:latin typeface="Helvetica"/>
        <a:ea typeface="Helvetica"/>
        <a:cs typeface="Helvetica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